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ileron" panose="020B0604020202020204" charset="0"/>
      <p:regular r:id="rId19"/>
    </p:embeddedFont>
    <p:embeddedFont>
      <p:font typeface="Roboto 1" panose="020B0604020202020204" charset="0"/>
      <p:regular r:id="rId20"/>
    </p:embeddedFont>
    <p:embeddedFont>
      <p:font typeface="Roboto 1 Bold" panose="020B0604020202020204" charset="0"/>
      <p:regular r:id="rId21"/>
    </p:embeddedFont>
    <p:embeddedFont>
      <p:font typeface="Roboto 2 Light" panose="020B0604020202020204" charset="0"/>
      <p:regular r:id="rId22"/>
    </p:embeddedFont>
    <p:embeddedFont>
      <p:font typeface="Roboto 3 Bold" panose="020B0604020202020204" charset="0"/>
      <p:regular r:id="rId23"/>
    </p:embeddedFont>
    <p:embeddedFont>
      <p:font typeface="Roboto 3 Bold Italics" panose="020B0604020202020204" charset="0"/>
      <p:regular r:id="rId24"/>
    </p:embeddedFont>
    <p:embeddedFont>
      <p:font typeface="Roboto 3 Light" panose="020B0604020202020204" charset="0"/>
      <p:regular r:id="rId25"/>
    </p:embeddedFont>
    <p:embeddedFont>
      <p:font typeface="Roboto 3 Light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ULLUM Marketing" userId="391097ff-6394-4573-9631-4d3798431d9e" providerId="ADAL" clId="{0B4D8C83-668D-4ACD-99C2-323206F0D133}"/>
    <pc:docChg chg="undo custSel modSld">
      <pc:chgData name="SECULLUM Marketing" userId="391097ff-6394-4573-9631-4d3798431d9e" providerId="ADAL" clId="{0B4D8C83-668D-4ACD-99C2-323206F0D133}" dt="2026-04-07T16:50:45.925" v="2" actId="1076"/>
      <pc:docMkLst>
        <pc:docMk/>
      </pc:docMkLst>
      <pc:sldChg chg="modSp mod">
        <pc:chgData name="SECULLUM Marketing" userId="391097ff-6394-4573-9631-4d3798431d9e" providerId="ADAL" clId="{0B4D8C83-668D-4ACD-99C2-323206F0D133}" dt="2026-04-07T16:50:45.925" v="2" actId="1076"/>
        <pc:sldMkLst>
          <pc:docMk/>
          <pc:sldMk cId="0" sldId="256"/>
        </pc:sldMkLst>
        <pc:grpChg chg="mod">
          <ac:chgData name="SECULLUM Marketing" userId="391097ff-6394-4573-9631-4d3798431d9e" providerId="ADAL" clId="{0B4D8C83-668D-4ACD-99C2-323206F0D133}" dt="2026-04-07T16:50:45.925" v="2" actId="1076"/>
          <ac:grpSpMkLst>
            <pc:docMk/>
            <pc:sldMk cId="0" sldId="256"/>
            <ac:grpSpMk id="7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68641">
            <a:off x="10266639" y="-1879583"/>
            <a:ext cx="11738960" cy="11534211"/>
          </a:xfrm>
          <a:custGeom>
            <a:avLst/>
            <a:gdLst/>
            <a:ahLst/>
            <a:cxnLst/>
            <a:rect l="l" t="t" r="r" b="b"/>
            <a:pathLst>
              <a:path w="11738960" h="11534211">
                <a:moveTo>
                  <a:pt x="0" y="0"/>
                </a:moveTo>
                <a:lnTo>
                  <a:pt x="11738961" y="0"/>
                </a:lnTo>
                <a:lnTo>
                  <a:pt x="11738961" y="11534211"/>
                </a:lnTo>
                <a:lnTo>
                  <a:pt x="0" y="11534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378271" y="4540454"/>
            <a:ext cx="9257037" cy="289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88"/>
              </a:lnSpc>
            </a:pPr>
            <a:r>
              <a:rPr lang="en-US" sz="15505" b="1" spc="-341">
                <a:solidFill>
                  <a:srgbClr val="FFC600"/>
                </a:solidFill>
                <a:latin typeface="Roboto 1 Bold"/>
                <a:ea typeface="Roboto 1 Bold"/>
                <a:cs typeface="Roboto 1 Bold"/>
                <a:sym typeface="Roboto 1 Bold"/>
              </a:rPr>
              <a:t>Proposta</a:t>
            </a:r>
            <a:r>
              <a:rPr lang="en-US" sz="15505" b="1" spc="-341">
                <a:solidFill>
                  <a:srgbClr val="FFFFFF"/>
                </a:solidFill>
                <a:latin typeface="Roboto 1 Bold"/>
                <a:ea typeface="Roboto 1 Bold"/>
                <a:cs typeface="Roboto 1 Bold"/>
                <a:sym typeface="Roboto 1 Bold"/>
              </a:rPr>
              <a:t> Comercial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634756"/>
            <a:ext cx="4213931" cy="393944"/>
            <a:chOff x="0" y="0"/>
            <a:chExt cx="5618575" cy="5252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5259" cy="525259"/>
            </a:xfrm>
            <a:custGeom>
              <a:avLst/>
              <a:gdLst/>
              <a:ahLst/>
              <a:cxnLst/>
              <a:rect l="l" t="t" r="r" b="b"/>
              <a:pathLst>
                <a:path w="525259" h="525259">
                  <a:moveTo>
                    <a:pt x="0" y="0"/>
                  </a:moveTo>
                  <a:lnTo>
                    <a:pt x="525259" y="0"/>
                  </a:lnTo>
                  <a:lnTo>
                    <a:pt x="525259" y="525259"/>
                  </a:lnTo>
                  <a:lnTo>
                    <a:pt x="0" y="525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91975" y="83537"/>
              <a:ext cx="4926600" cy="434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18"/>
                </a:lnSpc>
              </a:pPr>
              <a:r>
                <a:rPr lang="en-US" sz="2521" spc="-55">
                  <a:solidFill>
                    <a:srgbClr val="FFFFFF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Ser Fácil para Ser Humano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8271" y="2552700"/>
            <a:ext cx="5168767" cy="1462107"/>
            <a:chOff x="0" y="0"/>
            <a:chExt cx="6891690" cy="194947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96851"/>
              <a:ext cx="6891690" cy="1852625"/>
              <a:chOff x="0" y="0"/>
              <a:chExt cx="1253795" cy="33704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53795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1253795" h="337045">
                    <a:moveTo>
                      <a:pt x="149783" y="0"/>
                    </a:moveTo>
                    <a:lnTo>
                      <a:pt x="1104013" y="0"/>
                    </a:lnTo>
                    <a:cubicBezTo>
                      <a:pt x="1143737" y="0"/>
                      <a:pt x="1181835" y="15781"/>
                      <a:pt x="1209925" y="43870"/>
                    </a:cubicBezTo>
                    <a:cubicBezTo>
                      <a:pt x="1238015" y="71960"/>
                      <a:pt x="1253795" y="110058"/>
                      <a:pt x="1253795" y="149783"/>
                    </a:cubicBezTo>
                    <a:lnTo>
                      <a:pt x="1253795" y="187263"/>
                    </a:lnTo>
                    <a:cubicBezTo>
                      <a:pt x="1253795" y="269985"/>
                      <a:pt x="1186735" y="337045"/>
                      <a:pt x="1104013" y="337045"/>
                    </a:cubicBezTo>
                    <a:lnTo>
                      <a:pt x="149783" y="337045"/>
                    </a:lnTo>
                    <a:cubicBezTo>
                      <a:pt x="110058" y="337045"/>
                      <a:pt x="71960" y="321265"/>
                      <a:pt x="43870" y="293175"/>
                    </a:cubicBezTo>
                    <a:cubicBezTo>
                      <a:pt x="15781" y="265085"/>
                      <a:pt x="0" y="226988"/>
                      <a:pt x="0" y="187263"/>
                    </a:cubicBezTo>
                    <a:lnTo>
                      <a:pt x="0" y="149783"/>
                    </a:lnTo>
                    <a:cubicBezTo>
                      <a:pt x="0" y="110058"/>
                      <a:pt x="15781" y="71960"/>
                      <a:pt x="43870" y="43870"/>
                    </a:cubicBezTo>
                    <a:cubicBezTo>
                      <a:pt x="71960" y="15781"/>
                      <a:pt x="110058" y="0"/>
                      <a:pt x="149783" y="0"/>
                    </a:cubicBezTo>
                    <a:close/>
                  </a:path>
                </a:pathLst>
              </a:custGeom>
              <a:solidFill>
                <a:srgbClr val="222325">
                  <a:alpha val="19608"/>
                </a:srgbClr>
              </a:solidFill>
              <a:ln w="19050" cap="rnd">
                <a:solidFill>
                  <a:srgbClr val="EFEEEA">
                    <a:alpha val="19608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253795" cy="375145"/>
              </a:xfrm>
              <a:prstGeom prst="rect">
                <a:avLst/>
              </a:prstGeom>
            </p:spPr>
            <p:txBody>
              <a:bodyPr lIns="52143" tIns="52143" rIns="52143" bIns="5214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454408" y="0"/>
              <a:ext cx="5982874" cy="1949476"/>
            </a:xfrm>
            <a:custGeom>
              <a:avLst/>
              <a:gdLst/>
              <a:ahLst/>
              <a:cxnLst/>
              <a:rect l="l" t="t" r="r" b="b"/>
              <a:pathLst>
                <a:path w="5982874" h="1949476">
                  <a:moveTo>
                    <a:pt x="0" y="0"/>
                  </a:moveTo>
                  <a:lnTo>
                    <a:pt x="5982874" y="0"/>
                  </a:lnTo>
                  <a:lnTo>
                    <a:pt x="5982874" y="1949476"/>
                  </a:lnTo>
                  <a:lnTo>
                    <a:pt x="0" y="1949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88681" y="8852535"/>
            <a:ext cx="656938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spc="-7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www.secullum.com.br   /    @secullumsoftware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84" y="-1565700"/>
            <a:ext cx="18294484" cy="13043930"/>
          </a:xfrm>
          <a:custGeom>
            <a:avLst/>
            <a:gdLst/>
            <a:ahLst/>
            <a:cxnLst/>
            <a:rect l="l" t="t" r="r" b="b"/>
            <a:pathLst>
              <a:path w="18294484" h="13043930">
                <a:moveTo>
                  <a:pt x="0" y="0"/>
                </a:moveTo>
                <a:lnTo>
                  <a:pt x="18294484" y="0"/>
                </a:lnTo>
                <a:lnTo>
                  <a:pt x="18294484" y="13043930"/>
                </a:lnTo>
                <a:lnTo>
                  <a:pt x="0" y="13043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9903" b="-12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650999">
            <a:off x="-469855" y="-2231842"/>
            <a:ext cx="8399530" cy="8399530"/>
          </a:xfrm>
          <a:custGeom>
            <a:avLst/>
            <a:gdLst/>
            <a:ahLst/>
            <a:cxnLst/>
            <a:rect l="l" t="t" r="r" b="b"/>
            <a:pathLst>
              <a:path w="8399530" h="8399530">
                <a:moveTo>
                  <a:pt x="0" y="0"/>
                </a:moveTo>
                <a:lnTo>
                  <a:pt x="8399530" y="0"/>
                </a:lnTo>
                <a:lnTo>
                  <a:pt x="8399530" y="8399530"/>
                </a:lnTo>
                <a:lnTo>
                  <a:pt x="0" y="83995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376425" y="5861419"/>
            <a:ext cx="9586730" cy="5132610"/>
            <a:chOff x="0" y="0"/>
            <a:chExt cx="2524900" cy="13517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4900" cy="1351798"/>
            </a:xfrm>
            <a:custGeom>
              <a:avLst/>
              <a:gdLst/>
              <a:ahLst/>
              <a:cxnLst/>
              <a:rect l="l" t="t" r="r" b="b"/>
              <a:pathLst>
                <a:path w="2524900" h="1351798">
                  <a:moveTo>
                    <a:pt x="41186" y="0"/>
                  </a:moveTo>
                  <a:lnTo>
                    <a:pt x="2483714" y="0"/>
                  </a:lnTo>
                  <a:cubicBezTo>
                    <a:pt x="2494637" y="0"/>
                    <a:pt x="2505113" y="4339"/>
                    <a:pt x="2512837" y="12063"/>
                  </a:cubicBezTo>
                  <a:cubicBezTo>
                    <a:pt x="2520561" y="19787"/>
                    <a:pt x="2524900" y="30263"/>
                    <a:pt x="2524900" y="41186"/>
                  </a:cubicBezTo>
                  <a:lnTo>
                    <a:pt x="2524900" y="1310613"/>
                  </a:lnTo>
                  <a:cubicBezTo>
                    <a:pt x="2524900" y="1321536"/>
                    <a:pt x="2520561" y="1332012"/>
                    <a:pt x="2512837" y="1339735"/>
                  </a:cubicBezTo>
                  <a:cubicBezTo>
                    <a:pt x="2505113" y="1347459"/>
                    <a:pt x="2494637" y="1351798"/>
                    <a:pt x="2483714" y="1351798"/>
                  </a:cubicBezTo>
                  <a:lnTo>
                    <a:pt x="41186" y="1351798"/>
                  </a:lnTo>
                  <a:cubicBezTo>
                    <a:pt x="30263" y="1351798"/>
                    <a:pt x="19787" y="1347459"/>
                    <a:pt x="12063" y="1339735"/>
                  </a:cubicBezTo>
                  <a:cubicBezTo>
                    <a:pt x="4339" y="1332012"/>
                    <a:pt x="0" y="1321536"/>
                    <a:pt x="0" y="1310613"/>
                  </a:cubicBezTo>
                  <a:lnTo>
                    <a:pt x="0" y="41186"/>
                  </a:lnTo>
                  <a:cubicBezTo>
                    <a:pt x="0" y="30263"/>
                    <a:pt x="4339" y="19787"/>
                    <a:pt x="12063" y="12063"/>
                  </a:cubicBezTo>
                  <a:cubicBezTo>
                    <a:pt x="19787" y="4339"/>
                    <a:pt x="30263" y="0"/>
                    <a:pt x="41186" y="0"/>
                  </a:cubicBezTo>
                  <a:close/>
                </a:path>
              </a:pathLst>
            </a:custGeom>
            <a:solidFill>
              <a:srgbClr val="FFC6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24900" cy="1399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12140" y="6797442"/>
            <a:ext cx="8115300" cy="273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1"/>
              </a:lnSpc>
              <a:spcBef>
                <a:spcPct val="0"/>
              </a:spcBef>
            </a:pPr>
            <a:r>
              <a:rPr lang="en-US" sz="3872" spc="-120">
                <a:solidFill>
                  <a:srgbClr val="53565A"/>
                </a:solidFill>
                <a:latin typeface="Roboto 3 Light"/>
                <a:ea typeface="Roboto 3 Light"/>
                <a:cs typeface="Roboto 3 Light"/>
                <a:sym typeface="Roboto 3 Light"/>
              </a:rPr>
              <a:t>Também</a:t>
            </a:r>
            <a:r>
              <a:rPr lang="en-US" sz="3872" b="1" spc="-120">
                <a:solidFill>
                  <a:srgbClr val="53565A"/>
                </a:solidFill>
                <a:latin typeface="Roboto 3 Bold"/>
                <a:ea typeface="Roboto 3 Bold"/>
                <a:cs typeface="Roboto 3 Bold"/>
                <a:sym typeface="Roboto 3 Bold"/>
              </a:rPr>
              <a:t> flexibiliza</a:t>
            </a:r>
            <a:r>
              <a:rPr lang="en-US" sz="3872" spc="-120">
                <a:solidFill>
                  <a:srgbClr val="53565A"/>
                </a:solidFill>
                <a:latin typeface="Roboto 3 Light"/>
                <a:ea typeface="Roboto 3 Light"/>
                <a:cs typeface="Roboto 3 Light"/>
                <a:sym typeface="Roboto 3 Light"/>
              </a:rPr>
              <a:t> o registro e o ajuste de ponto para funcionários extrenos, que viajam ou que </a:t>
            </a:r>
            <a:r>
              <a:rPr lang="en-US" sz="3872" b="1" spc="-120">
                <a:solidFill>
                  <a:srgbClr val="53565A"/>
                </a:solidFill>
                <a:latin typeface="Roboto 3 Bold"/>
                <a:ea typeface="Roboto 3 Bold"/>
                <a:cs typeface="Roboto 3 Bold"/>
                <a:sym typeface="Roboto 3 Bold"/>
              </a:rPr>
              <a:t>trabalham fora do ambiente da empresa.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0999">
            <a:off x="3712950" y="4148989"/>
            <a:ext cx="8701713" cy="8701713"/>
          </a:xfrm>
          <a:custGeom>
            <a:avLst/>
            <a:gdLst/>
            <a:ahLst/>
            <a:cxnLst/>
            <a:rect l="l" t="t" r="r" b="b"/>
            <a:pathLst>
              <a:path w="8701713" h="8701713">
                <a:moveTo>
                  <a:pt x="0" y="0"/>
                </a:moveTo>
                <a:lnTo>
                  <a:pt x="8701713" y="0"/>
                </a:lnTo>
                <a:lnTo>
                  <a:pt x="8701713" y="8701712"/>
                </a:lnTo>
                <a:lnTo>
                  <a:pt x="0" y="8701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9397859" y="2981472"/>
            <a:ext cx="8306125" cy="6873468"/>
            <a:chOff x="0" y="0"/>
            <a:chExt cx="944690" cy="7817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4690" cy="781748"/>
            </a:xfrm>
            <a:custGeom>
              <a:avLst/>
              <a:gdLst/>
              <a:ahLst/>
              <a:cxnLst/>
              <a:rect l="l" t="t" r="r" b="b"/>
              <a:pathLst>
                <a:path w="944690" h="781748">
                  <a:moveTo>
                    <a:pt x="21438" y="0"/>
                  </a:moveTo>
                  <a:lnTo>
                    <a:pt x="923252" y="0"/>
                  </a:lnTo>
                  <a:cubicBezTo>
                    <a:pt x="935092" y="0"/>
                    <a:pt x="944690" y="9598"/>
                    <a:pt x="944690" y="21438"/>
                  </a:cubicBezTo>
                  <a:lnTo>
                    <a:pt x="944690" y="760310"/>
                  </a:lnTo>
                  <a:cubicBezTo>
                    <a:pt x="944690" y="772150"/>
                    <a:pt x="935092" y="781748"/>
                    <a:pt x="923252" y="781748"/>
                  </a:cubicBezTo>
                  <a:lnTo>
                    <a:pt x="21438" y="781748"/>
                  </a:lnTo>
                  <a:cubicBezTo>
                    <a:pt x="9598" y="781748"/>
                    <a:pt x="0" y="772150"/>
                    <a:pt x="0" y="760310"/>
                  </a:cubicBezTo>
                  <a:lnTo>
                    <a:pt x="0" y="21438"/>
                  </a:lnTo>
                  <a:cubicBezTo>
                    <a:pt x="0" y="9598"/>
                    <a:pt x="9598" y="0"/>
                    <a:pt x="21438" y="0"/>
                  </a:cubicBezTo>
                  <a:close/>
                </a:path>
              </a:pathLst>
            </a:custGeom>
            <a:blipFill>
              <a:blip r:embed="rId4"/>
              <a:stretch>
                <a:fillRect l="-12102" r="-1210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824451"/>
            <a:ext cx="8065442" cy="5155462"/>
            <a:chOff x="0" y="0"/>
            <a:chExt cx="10753923" cy="687394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753923" cy="6873949"/>
              <a:chOff x="0" y="0"/>
              <a:chExt cx="2124232" cy="135781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24232" cy="1357817"/>
              </a:xfrm>
              <a:custGeom>
                <a:avLst/>
                <a:gdLst/>
                <a:ahLst/>
                <a:cxnLst/>
                <a:rect l="l" t="t" r="r" b="b"/>
                <a:pathLst>
                  <a:path w="2124232" h="1357817">
                    <a:moveTo>
                      <a:pt x="48954" y="0"/>
                    </a:moveTo>
                    <a:lnTo>
                      <a:pt x="2075278" y="0"/>
                    </a:lnTo>
                    <a:cubicBezTo>
                      <a:pt x="2102314" y="0"/>
                      <a:pt x="2124232" y="21918"/>
                      <a:pt x="2124232" y="48954"/>
                    </a:cubicBezTo>
                    <a:lnTo>
                      <a:pt x="2124232" y="1308863"/>
                    </a:lnTo>
                    <a:cubicBezTo>
                      <a:pt x="2124232" y="1321846"/>
                      <a:pt x="2119074" y="1334298"/>
                      <a:pt x="2109894" y="1343479"/>
                    </a:cubicBezTo>
                    <a:cubicBezTo>
                      <a:pt x="2100713" y="1352659"/>
                      <a:pt x="2088261" y="1357817"/>
                      <a:pt x="2075278" y="1357817"/>
                    </a:cubicBezTo>
                    <a:lnTo>
                      <a:pt x="48954" y="1357817"/>
                    </a:lnTo>
                    <a:cubicBezTo>
                      <a:pt x="21918" y="1357817"/>
                      <a:pt x="0" y="1335900"/>
                      <a:pt x="0" y="1308863"/>
                    </a:cubicBezTo>
                    <a:lnTo>
                      <a:pt x="0" y="48954"/>
                    </a:lnTo>
                    <a:cubicBezTo>
                      <a:pt x="0" y="21918"/>
                      <a:pt x="21918" y="0"/>
                      <a:pt x="48954" y="0"/>
                    </a:cubicBezTo>
                    <a:close/>
                  </a:path>
                </a:pathLst>
              </a:custGeom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124232" cy="14054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38228" y="762834"/>
              <a:ext cx="10115694" cy="5282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Além disso, o Secullum Ponto Web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possui o app</a:t>
              </a: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 Central do Funcionário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nas versões </a:t>
              </a: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mobile e navegador</a:t>
              </a:r>
              <a:r>
                <a:rPr lang="en-US" sz="3765" spc="-116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, que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permite o acompanhamento de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indicadores, cartão-ponto e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solicitações diversas.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6261" y="-1601214"/>
            <a:ext cx="19424261" cy="12941414"/>
          </a:xfrm>
          <a:custGeom>
            <a:avLst/>
            <a:gdLst/>
            <a:ahLst/>
            <a:cxnLst/>
            <a:rect l="l" t="t" r="r" b="b"/>
            <a:pathLst>
              <a:path w="19424261" h="12941414">
                <a:moveTo>
                  <a:pt x="0" y="0"/>
                </a:moveTo>
                <a:lnTo>
                  <a:pt x="19424261" y="0"/>
                </a:lnTo>
                <a:lnTo>
                  <a:pt x="19424261" y="12941413"/>
                </a:lnTo>
                <a:lnTo>
                  <a:pt x="0" y="129414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650999">
            <a:off x="-2601921" y="4050558"/>
            <a:ext cx="8701713" cy="8701713"/>
          </a:xfrm>
          <a:custGeom>
            <a:avLst/>
            <a:gdLst/>
            <a:ahLst/>
            <a:cxnLst/>
            <a:rect l="l" t="t" r="r" b="b"/>
            <a:pathLst>
              <a:path w="8701713" h="8701713">
                <a:moveTo>
                  <a:pt x="0" y="0"/>
                </a:moveTo>
                <a:lnTo>
                  <a:pt x="8701713" y="0"/>
                </a:lnTo>
                <a:lnTo>
                  <a:pt x="8701713" y="8701713"/>
                </a:lnTo>
                <a:lnTo>
                  <a:pt x="0" y="8701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754756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6841011" y="5975536"/>
            <a:ext cx="10763495" cy="4851757"/>
            <a:chOff x="0" y="0"/>
            <a:chExt cx="2834830" cy="12778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4830" cy="1277829"/>
            </a:xfrm>
            <a:custGeom>
              <a:avLst/>
              <a:gdLst/>
              <a:ahLst/>
              <a:cxnLst/>
              <a:rect l="l" t="t" r="r" b="b"/>
              <a:pathLst>
                <a:path w="2834830" h="1277829">
                  <a:moveTo>
                    <a:pt x="36683" y="0"/>
                  </a:moveTo>
                  <a:lnTo>
                    <a:pt x="2798147" y="0"/>
                  </a:lnTo>
                  <a:cubicBezTo>
                    <a:pt x="2807876" y="0"/>
                    <a:pt x="2817207" y="3865"/>
                    <a:pt x="2824086" y="10744"/>
                  </a:cubicBezTo>
                  <a:cubicBezTo>
                    <a:pt x="2830965" y="17624"/>
                    <a:pt x="2834830" y="26954"/>
                    <a:pt x="2834830" y="36683"/>
                  </a:cubicBezTo>
                  <a:lnTo>
                    <a:pt x="2834830" y="1241146"/>
                  </a:lnTo>
                  <a:cubicBezTo>
                    <a:pt x="2834830" y="1250875"/>
                    <a:pt x="2830965" y="1260205"/>
                    <a:pt x="2824086" y="1267085"/>
                  </a:cubicBezTo>
                  <a:cubicBezTo>
                    <a:pt x="2817207" y="1273964"/>
                    <a:pt x="2807876" y="1277829"/>
                    <a:pt x="2798147" y="1277829"/>
                  </a:cubicBezTo>
                  <a:lnTo>
                    <a:pt x="36683" y="1277829"/>
                  </a:lnTo>
                  <a:cubicBezTo>
                    <a:pt x="16424" y="1277829"/>
                    <a:pt x="0" y="1261405"/>
                    <a:pt x="0" y="1241146"/>
                  </a:cubicBezTo>
                  <a:lnTo>
                    <a:pt x="0" y="36683"/>
                  </a:lnTo>
                  <a:cubicBezTo>
                    <a:pt x="0" y="26954"/>
                    <a:pt x="3865" y="17624"/>
                    <a:pt x="10744" y="10744"/>
                  </a:cubicBezTo>
                  <a:cubicBezTo>
                    <a:pt x="17624" y="3865"/>
                    <a:pt x="26954" y="0"/>
                    <a:pt x="36683" y="0"/>
                  </a:cubicBezTo>
                  <a:close/>
                </a:path>
              </a:pathLst>
            </a:custGeom>
            <a:solidFill>
              <a:srgbClr val="FFFFFF">
                <a:alpha val="87843"/>
              </a:srgbClr>
            </a:solidFill>
            <a:ln w="38100" cap="rnd">
              <a:solidFill>
                <a:srgbClr val="FFC600">
                  <a:alpha val="87843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4830" cy="1325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54826" y="6493534"/>
            <a:ext cx="9335864" cy="331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2"/>
              </a:lnSpc>
              <a:spcBef>
                <a:spcPct val="0"/>
              </a:spcBef>
            </a:pPr>
            <a:r>
              <a:rPr lang="en-US" sz="3765" spc="-116">
                <a:solidFill>
                  <a:srgbClr val="53565A"/>
                </a:solidFill>
                <a:latin typeface="Roboto 3 Light"/>
                <a:ea typeface="Roboto 3 Light"/>
                <a:cs typeface="Roboto 3 Light"/>
                <a:sym typeface="Roboto 3 Light"/>
              </a:rPr>
              <a:t>Também conta com o app</a:t>
            </a:r>
            <a:r>
              <a:rPr lang="en-US" sz="3765" b="1" spc="-116">
                <a:solidFill>
                  <a:srgbClr val="53565A"/>
                </a:solidFill>
                <a:latin typeface="Roboto 3 Bold"/>
                <a:ea typeface="Roboto 3 Bold"/>
                <a:cs typeface="Roboto 3 Bold"/>
                <a:sym typeface="Roboto 3 Bold"/>
              </a:rPr>
              <a:t> Secullum Ponto Virtual </a:t>
            </a:r>
            <a:r>
              <a:rPr lang="en-US" sz="3765" spc="-116">
                <a:solidFill>
                  <a:srgbClr val="53565A"/>
                </a:solidFill>
                <a:latin typeface="Roboto 3 Light"/>
                <a:ea typeface="Roboto 3 Light"/>
                <a:cs typeface="Roboto 3 Light"/>
                <a:sym typeface="Roboto 3 Light"/>
              </a:rPr>
              <a:t>(REP-P), que agiliza o </a:t>
            </a:r>
            <a:r>
              <a:rPr lang="en-US" sz="3765" b="1" spc="-116">
                <a:solidFill>
                  <a:srgbClr val="53565A"/>
                </a:solidFill>
                <a:latin typeface="Roboto 3 Bold"/>
                <a:ea typeface="Roboto 3 Bold"/>
                <a:cs typeface="Roboto 3 Bold"/>
                <a:sym typeface="Roboto 3 Bold"/>
              </a:rPr>
              <a:t>registro de ponto via celular ou tablet</a:t>
            </a:r>
            <a:r>
              <a:rPr lang="en-US" sz="3765" spc="-116">
                <a:solidFill>
                  <a:srgbClr val="53565A"/>
                </a:solidFill>
                <a:latin typeface="Roboto 3 Light"/>
                <a:ea typeface="Roboto 3 Light"/>
                <a:cs typeface="Roboto 3 Light"/>
                <a:sym typeface="Roboto 3 Light"/>
              </a:rPr>
              <a:t>, com marcações coletivas por </a:t>
            </a:r>
            <a:r>
              <a:rPr lang="en-US" sz="3765" b="1" spc="-116">
                <a:solidFill>
                  <a:srgbClr val="53565A"/>
                </a:solidFill>
                <a:latin typeface="Roboto 3 Bold"/>
                <a:ea typeface="Roboto 3 Bold"/>
                <a:cs typeface="Roboto 3 Bold"/>
                <a:sym typeface="Roboto 3 Bold"/>
              </a:rPr>
              <a:t>reconhecimento facial</a:t>
            </a:r>
            <a:r>
              <a:rPr lang="en-US" sz="3765" spc="-116">
                <a:solidFill>
                  <a:srgbClr val="53565A"/>
                </a:solidFill>
                <a:latin typeface="Roboto 3 Light"/>
                <a:ea typeface="Roboto 3 Light"/>
                <a:cs typeface="Roboto 3 Light"/>
                <a:sym typeface="Roboto 3 Light"/>
              </a:rPr>
              <a:t>, QR Code, código de barras ou senha.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7741208" y="1937769"/>
            <a:ext cx="8661688" cy="2488462"/>
            <a:chOff x="0" y="0"/>
            <a:chExt cx="11548917" cy="331794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548917" cy="3317949"/>
              <a:chOff x="0" y="0"/>
              <a:chExt cx="2281268" cy="65539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81268" cy="655397"/>
              </a:xfrm>
              <a:custGeom>
                <a:avLst/>
                <a:gdLst/>
                <a:ahLst/>
                <a:cxnLst/>
                <a:rect l="l" t="t" r="r" b="b"/>
                <a:pathLst>
                  <a:path w="2281268" h="655397">
                    <a:moveTo>
                      <a:pt x="45584" y="0"/>
                    </a:moveTo>
                    <a:lnTo>
                      <a:pt x="2235683" y="0"/>
                    </a:lnTo>
                    <a:cubicBezTo>
                      <a:pt x="2260859" y="0"/>
                      <a:pt x="2281268" y="20409"/>
                      <a:pt x="2281268" y="45584"/>
                    </a:cubicBezTo>
                    <a:lnTo>
                      <a:pt x="2281268" y="609813"/>
                    </a:lnTo>
                    <a:cubicBezTo>
                      <a:pt x="2281268" y="621903"/>
                      <a:pt x="2276465" y="633497"/>
                      <a:pt x="2267916" y="642046"/>
                    </a:cubicBezTo>
                    <a:cubicBezTo>
                      <a:pt x="2259368" y="650595"/>
                      <a:pt x="2247773" y="655397"/>
                      <a:pt x="2235683" y="655397"/>
                    </a:cubicBezTo>
                    <a:lnTo>
                      <a:pt x="45584" y="655397"/>
                    </a:lnTo>
                    <a:cubicBezTo>
                      <a:pt x="33495" y="655397"/>
                      <a:pt x="21900" y="650595"/>
                      <a:pt x="13351" y="642046"/>
                    </a:cubicBezTo>
                    <a:cubicBezTo>
                      <a:pt x="4803" y="633497"/>
                      <a:pt x="0" y="621903"/>
                      <a:pt x="0" y="609813"/>
                    </a:cubicBezTo>
                    <a:lnTo>
                      <a:pt x="0" y="45584"/>
                    </a:lnTo>
                    <a:cubicBezTo>
                      <a:pt x="0" y="33495"/>
                      <a:pt x="4803" y="21900"/>
                      <a:pt x="13351" y="13351"/>
                    </a:cubicBezTo>
                    <a:cubicBezTo>
                      <a:pt x="21900" y="4803"/>
                      <a:pt x="33495" y="0"/>
                      <a:pt x="45584" y="0"/>
                    </a:cubicBezTo>
                    <a:close/>
                  </a:path>
                </a:pathLst>
              </a:custGeom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2281268" cy="7030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494883" y="313041"/>
              <a:ext cx="10544458" cy="2615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Mais eficiência, acesso fácil e processos otimizados com o Secullum Ponto Web.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Para empresas de </a:t>
              </a: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todos os segmentos.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3249" y="1804182"/>
            <a:ext cx="5795966" cy="7731814"/>
            <a:chOff x="0" y="0"/>
            <a:chExt cx="7727955" cy="1030908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440078" cy="3242469"/>
              <a:chOff x="0" y="0"/>
              <a:chExt cx="751159" cy="7080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51159" cy="708010"/>
              </a:xfrm>
              <a:custGeom>
                <a:avLst/>
                <a:gdLst/>
                <a:ahLst/>
                <a:cxnLst/>
                <a:rect l="l" t="t" r="r" b="b"/>
                <a:pathLst>
                  <a:path w="751159" h="708010">
                    <a:moveTo>
                      <a:pt x="153034" y="0"/>
                    </a:moveTo>
                    <a:lnTo>
                      <a:pt x="598124" y="0"/>
                    </a:lnTo>
                    <a:cubicBezTo>
                      <a:pt x="638711" y="0"/>
                      <a:pt x="677636" y="16123"/>
                      <a:pt x="706336" y="44823"/>
                    </a:cubicBezTo>
                    <a:cubicBezTo>
                      <a:pt x="735035" y="73522"/>
                      <a:pt x="751159" y="112447"/>
                      <a:pt x="751159" y="153034"/>
                    </a:cubicBezTo>
                    <a:lnTo>
                      <a:pt x="751159" y="554975"/>
                    </a:lnTo>
                    <a:cubicBezTo>
                      <a:pt x="751159" y="639494"/>
                      <a:pt x="682643" y="708010"/>
                      <a:pt x="598124" y="708010"/>
                    </a:cubicBezTo>
                    <a:lnTo>
                      <a:pt x="153034" y="708010"/>
                    </a:lnTo>
                    <a:cubicBezTo>
                      <a:pt x="68516" y="708010"/>
                      <a:pt x="0" y="639494"/>
                      <a:pt x="0" y="554975"/>
                    </a:cubicBezTo>
                    <a:lnTo>
                      <a:pt x="0" y="153034"/>
                    </a:lnTo>
                    <a:cubicBezTo>
                      <a:pt x="0" y="68516"/>
                      <a:pt x="68516" y="0"/>
                      <a:pt x="153034" y="0"/>
                    </a:cubicBezTo>
                    <a:close/>
                  </a:path>
                </a:pathLst>
              </a:custGeom>
              <a:solidFill>
                <a:srgbClr val="53565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751159" cy="7556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931690" y="510883"/>
              <a:ext cx="1688501" cy="2378171"/>
            </a:xfrm>
            <a:custGeom>
              <a:avLst/>
              <a:gdLst/>
              <a:ahLst/>
              <a:cxnLst/>
              <a:rect l="l" t="t" r="r" b="b"/>
              <a:pathLst>
                <a:path w="1688501" h="2378171">
                  <a:moveTo>
                    <a:pt x="0" y="0"/>
                  </a:moveTo>
                  <a:lnTo>
                    <a:pt x="1688501" y="0"/>
                  </a:lnTo>
                  <a:lnTo>
                    <a:pt x="1688501" y="2378171"/>
                  </a:lnTo>
                  <a:lnTo>
                    <a:pt x="0" y="2378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3765408" y="0"/>
              <a:ext cx="3440078" cy="3242469"/>
              <a:chOff x="0" y="0"/>
              <a:chExt cx="751159" cy="7080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751159" cy="708010"/>
              </a:xfrm>
              <a:custGeom>
                <a:avLst/>
                <a:gdLst/>
                <a:ahLst/>
                <a:cxnLst/>
                <a:rect l="l" t="t" r="r" b="b"/>
                <a:pathLst>
                  <a:path w="751159" h="708010">
                    <a:moveTo>
                      <a:pt x="153034" y="0"/>
                    </a:moveTo>
                    <a:lnTo>
                      <a:pt x="598124" y="0"/>
                    </a:lnTo>
                    <a:cubicBezTo>
                      <a:pt x="638711" y="0"/>
                      <a:pt x="677636" y="16123"/>
                      <a:pt x="706336" y="44823"/>
                    </a:cubicBezTo>
                    <a:cubicBezTo>
                      <a:pt x="735035" y="73522"/>
                      <a:pt x="751159" y="112447"/>
                      <a:pt x="751159" y="153034"/>
                    </a:cubicBezTo>
                    <a:lnTo>
                      <a:pt x="751159" y="554975"/>
                    </a:lnTo>
                    <a:cubicBezTo>
                      <a:pt x="751159" y="639494"/>
                      <a:pt x="682643" y="708010"/>
                      <a:pt x="598124" y="708010"/>
                    </a:cubicBezTo>
                    <a:lnTo>
                      <a:pt x="153034" y="708010"/>
                    </a:lnTo>
                    <a:cubicBezTo>
                      <a:pt x="68516" y="708010"/>
                      <a:pt x="0" y="639494"/>
                      <a:pt x="0" y="554975"/>
                    </a:cubicBezTo>
                    <a:lnTo>
                      <a:pt x="0" y="153034"/>
                    </a:lnTo>
                    <a:cubicBezTo>
                      <a:pt x="0" y="68516"/>
                      <a:pt x="68516" y="0"/>
                      <a:pt x="153034" y="0"/>
                    </a:cubicBezTo>
                    <a:close/>
                  </a:path>
                </a:pathLst>
              </a:custGeom>
              <a:solidFill>
                <a:srgbClr val="FFC6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751159" cy="7556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4380067" y="515855"/>
              <a:ext cx="2210760" cy="2210760"/>
            </a:xfrm>
            <a:custGeom>
              <a:avLst/>
              <a:gdLst/>
              <a:ahLst/>
              <a:cxnLst/>
              <a:rect l="l" t="t" r="r" b="b"/>
              <a:pathLst>
                <a:path w="2210760" h="2210760">
                  <a:moveTo>
                    <a:pt x="0" y="0"/>
                  </a:moveTo>
                  <a:lnTo>
                    <a:pt x="2210760" y="0"/>
                  </a:lnTo>
                  <a:lnTo>
                    <a:pt x="2210760" y="2210759"/>
                  </a:lnTo>
                  <a:lnTo>
                    <a:pt x="0" y="2210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510308" y="3532047"/>
              <a:ext cx="3440078" cy="3242469"/>
              <a:chOff x="0" y="0"/>
              <a:chExt cx="751159" cy="70801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51159" cy="708010"/>
              </a:xfrm>
              <a:custGeom>
                <a:avLst/>
                <a:gdLst/>
                <a:ahLst/>
                <a:cxnLst/>
                <a:rect l="l" t="t" r="r" b="b"/>
                <a:pathLst>
                  <a:path w="751159" h="708010">
                    <a:moveTo>
                      <a:pt x="153034" y="0"/>
                    </a:moveTo>
                    <a:lnTo>
                      <a:pt x="598124" y="0"/>
                    </a:lnTo>
                    <a:cubicBezTo>
                      <a:pt x="638711" y="0"/>
                      <a:pt x="677636" y="16123"/>
                      <a:pt x="706336" y="44823"/>
                    </a:cubicBezTo>
                    <a:cubicBezTo>
                      <a:pt x="735035" y="73522"/>
                      <a:pt x="751159" y="112447"/>
                      <a:pt x="751159" y="153034"/>
                    </a:cubicBezTo>
                    <a:lnTo>
                      <a:pt x="751159" y="554975"/>
                    </a:lnTo>
                    <a:cubicBezTo>
                      <a:pt x="751159" y="639494"/>
                      <a:pt x="682643" y="708010"/>
                      <a:pt x="598124" y="708010"/>
                    </a:cubicBezTo>
                    <a:lnTo>
                      <a:pt x="153034" y="708010"/>
                    </a:lnTo>
                    <a:cubicBezTo>
                      <a:pt x="68516" y="708010"/>
                      <a:pt x="0" y="639494"/>
                      <a:pt x="0" y="554975"/>
                    </a:cubicBezTo>
                    <a:lnTo>
                      <a:pt x="0" y="153034"/>
                    </a:lnTo>
                    <a:cubicBezTo>
                      <a:pt x="0" y="68516"/>
                      <a:pt x="68516" y="0"/>
                      <a:pt x="153034" y="0"/>
                    </a:cubicBezTo>
                    <a:close/>
                  </a:path>
                </a:pathLst>
              </a:custGeom>
              <a:solidFill>
                <a:srgbClr val="FFC6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751159" cy="7556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966302" y="4471609"/>
              <a:ext cx="2291338" cy="1363346"/>
            </a:xfrm>
            <a:custGeom>
              <a:avLst/>
              <a:gdLst/>
              <a:ahLst/>
              <a:cxnLst/>
              <a:rect l="l" t="t" r="r" b="b"/>
              <a:pathLst>
                <a:path w="2291338" h="1363346">
                  <a:moveTo>
                    <a:pt x="0" y="0"/>
                  </a:moveTo>
                  <a:lnTo>
                    <a:pt x="2291338" y="0"/>
                  </a:lnTo>
                  <a:lnTo>
                    <a:pt x="2291338" y="1363346"/>
                  </a:lnTo>
                  <a:lnTo>
                    <a:pt x="0" y="1363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4287877" y="3532047"/>
              <a:ext cx="3440078" cy="3242469"/>
              <a:chOff x="0" y="0"/>
              <a:chExt cx="751159" cy="70801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51159" cy="708010"/>
              </a:xfrm>
              <a:custGeom>
                <a:avLst/>
                <a:gdLst/>
                <a:ahLst/>
                <a:cxnLst/>
                <a:rect l="l" t="t" r="r" b="b"/>
                <a:pathLst>
                  <a:path w="751159" h="708010">
                    <a:moveTo>
                      <a:pt x="153034" y="0"/>
                    </a:moveTo>
                    <a:lnTo>
                      <a:pt x="598124" y="0"/>
                    </a:lnTo>
                    <a:cubicBezTo>
                      <a:pt x="638711" y="0"/>
                      <a:pt x="677636" y="16123"/>
                      <a:pt x="706336" y="44823"/>
                    </a:cubicBezTo>
                    <a:cubicBezTo>
                      <a:pt x="735035" y="73522"/>
                      <a:pt x="751159" y="112447"/>
                      <a:pt x="751159" y="153034"/>
                    </a:cubicBezTo>
                    <a:lnTo>
                      <a:pt x="751159" y="554975"/>
                    </a:lnTo>
                    <a:cubicBezTo>
                      <a:pt x="751159" y="639494"/>
                      <a:pt x="682643" y="708010"/>
                      <a:pt x="598124" y="708010"/>
                    </a:cubicBezTo>
                    <a:lnTo>
                      <a:pt x="153034" y="708010"/>
                    </a:lnTo>
                    <a:cubicBezTo>
                      <a:pt x="68516" y="708010"/>
                      <a:pt x="0" y="639494"/>
                      <a:pt x="0" y="554975"/>
                    </a:cubicBezTo>
                    <a:lnTo>
                      <a:pt x="0" y="153034"/>
                    </a:lnTo>
                    <a:cubicBezTo>
                      <a:pt x="0" y="68516"/>
                      <a:pt x="68516" y="0"/>
                      <a:pt x="153034" y="0"/>
                    </a:cubicBezTo>
                    <a:close/>
                  </a:path>
                </a:pathLst>
              </a:custGeom>
              <a:solidFill>
                <a:srgbClr val="53565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751159" cy="7556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977700" y="4171276"/>
              <a:ext cx="2152342" cy="1964012"/>
            </a:xfrm>
            <a:custGeom>
              <a:avLst/>
              <a:gdLst/>
              <a:ahLst/>
              <a:cxnLst/>
              <a:rect l="l" t="t" r="r" b="b"/>
              <a:pathLst>
                <a:path w="2152342" h="1964012">
                  <a:moveTo>
                    <a:pt x="0" y="0"/>
                  </a:moveTo>
                  <a:lnTo>
                    <a:pt x="2152342" y="0"/>
                  </a:lnTo>
                  <a:lnTo>
                    <a:pt x="2152342" y="1964012"/>
                  </a:lnTo>
                  <a:lnTo>
                    <a:pt x="0" y="196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3765408" y="7066616"/>
              <a:ext cx="3440078" cy="3242469"/>
              <a:chOff x="0" y="0"/>
              <a:chExt cx="751159" cy="70801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751159" cy="708010"/>
              </a:xfrm>
              <a:custGeom>
                <a:avLst/>
                <a:gdLst/>
                <a:ahLst/>
                <a:cxnLst/>
                <a:rect l="l" t="t" r="r" b="b"/>
                <a:pathLst>
                  <a:path w="751159" h="708010">
                    <a:moveTo>
                      <a:pt x="153034" y="0"/>
                    </a:moveTo>
                    <a:lnTo>
                      <a:pt x="598124" y="0"/>
                    </a:lnTo>
                    <a:cubicBezTo>
                      <a:pt x="638711" y="0"/>
                      <a:pt x="677636" y="16123"/>
                      <a:pt x="706336" y="44823"/>
                    </a:cubicBezTo>
                    <a:cubicBezTo>
                      <a:pt x="735035" y="73522"/>
                      <a:pt x="751159" y="112447"/>
                      <a:pt x="751159" y="153034"/>
                    </a:cubicBezTo>
                    <a:lnTo>
                      <a:pt x="751159" y="554975"/>
                    </a:lnTo>
                    <a:cubicBezTo>
                      <a:pt x="751159" y="639494"/>
                      <a:pt x="682643" y="708010"/>
                      <a:pt x="598124" y="708010"/>
                    </a:cubicBezTo>
                    <a:lnTo>
                      <a:pt x="153034" y="708010"/>
                    </a:lnTo>
                    <a:cubicBezTo>
                      <a:pt x="68516" y="708010"/>
                      <a:pt x="0" y="639494"/>
                      <a:pt x="0" y="554975"/>
                    </a:cubicBezTo>
                    <a:lnTo>
                      <a:pt x="0" y="153034"/>
                    </a:lnTo>
                    <a:cubicBezTo>
                      <a:pt x="0" y="68516"/>
                      <a:pt x="68516" y="0"/>
                      <a:pt x="153034" y="0"/>
                    </a:cubicBezTo>
                    <a:close/>
                  </a:path>
                </a:pathLst>
              </a:custGeom>
              <a:solidFill>
                <a:srgbClr val="FFC6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751159" cy="7556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519152" y="7807644"/>
              <a:ext cx="1932590" cy="1760414"/>
            </a:xfrm>
            <a:custGeom>
              <a:avLst/>
              <a:gdLst/>
              <a:ahLst/>
              <a:cxnLst/>
              <a:rect l="l" t="t" r="r" b="b"/>
              <a:pathLst>
                <a:path w="1932590" h="1760414">
                  <a:moveTo>
                    <a:pt x="0" y="0"/>
                  </a:moveTo>
                  <a:lnTo>
                    <a:pt x="1932590" y="0"/>
                  </a:lnTo>
                  <a:lnTo>
                    <a:pt x="1932590" y="1760414"/>
                  </a:lnTo>
                  <a:lnTo>
                    <a:pt x="0" y="176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7066616"/>
              <a:ext cx="3440078" cy="3242469"/>
              <a:chOff x="0" y="0"/>
              <a:chExt cx="751159" cy="70801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51159" cy="708010"/>
              </a:xfrm>
              <a:custGeom>
                <a:avLst/>
                <a:gdLst/>
                <a:ahLst/>
                <a:cxnLst/>
                <a:rect l="l" t="t" r="r" b="b"/>
                <a:pathLst>
                  <a:path w="751159" h="708010">
                    <a:moveTo>
                      <a:pt x="153034" y="0"/>
                    </a:moveTo>
                    <a:lnTo>
                      <a:pt x="598124" y="0"/>
                    </a:lnTo>
                    <a:cubicBezTo>
                      <a:pt x="638711" y="0"/>
                      <a:pt x="677636" y="16123"/>
                      <a:pt x="706336" y="44823"/>
                    </a:cubicBezTo>
                    <a:cubicBezTo>
                      <a:pt x="735035" y="73522"/>
                      <a:pt x="751159" y="112447"/>
                      <a:pt x="751159" y="153034"/>
                    </a:cubicBezTo>
                    <a:lnTo>
                      <a:pt x="751159" y="554975"/>
                    </a:lnTo>
                    <a:cubicBezTo>
                      <a:pt x="751159" y="639494"/>
                      <a:pt x="682643" y="708010"/>
                      <a:pt x="598124" y="708010"/>
                    </a:cubicBezTo>
                    <a:lnTo>
                      <a:pt x="153034" y="708010"/>
                    </a:lnTo>
                    <a:cubicBezTo>
                      <a:pt x="68516" y="708010"/>
                      <a:pt x="0" y="639494"/>
                      <a:pt x="0" y="554975"/>
                    </a:cubicBezTo>
                    <a:lnTo>
                      <a:pt x="0" y="153034"/>
                    </a:lnTo>
                    <a:cubicBezTo>
                      <a:pt x="0" y="68516"/>
                      <a:pt x="68516" y="0"/>
                      <a:pt x="153034" y="0"/>
                    </a:cubicBezTo>
                    <a:close/>
                  </a:path>
                </a:pathLst>
              </a:custGeom>
              <a:solidFill>
                <a:srgbClr val="53565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751159" cy="7556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465733" y="7736146"/>
              <a:ext cx="2508611" cy="1903409"/>
            </a:xfrm>
            <a:custGeom>
              <a:avLst/>
              <a:gdLst/>
              <a:ahLst/>
              <a:cxnLst/>
              <a:rect l="l" t="t" r="r" b="b"/>
              <a:pathLst>
                <a:path w="2508611" h="1903409">
                  <a:moveTo>
                    <a:pt x="0" y="0"/>
                  </a:moveTo>
                  <a:lnTo>
                    <a:pt x="2508612" y="0"/>
                  </a:lnTo>
                  <a:lnTo>
                    <a:pt x="2508612" y="1903409"/>
                  </a:lnTo>
                  <a:lnTo>
                    <a:pt x="0" y="1903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741208" y="4737047"/>
            <a:ext cx="8661688" cy="4798949"/>
            <a:chOff x="0" y="0"/>
            <a:chExt cx="1341922" cy="74348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41922" cy="743483"/>
            </a:xfrm>
            <a:custGeom>
              <a:avLst/>
              <a:gdLst/>
              <a:ahLst/>
              <a:cxnLst/>
              <a:rect l="l" t="t" r="r" b="b"/>
              <a:pathLst>
                <a:path w="1341922" h="743483">
                  <a:moveTo>
                    <a:pt x="20558" y="0"/>
                  </a:moveTo>
                  <a:lnTo>
                    <a:pt x="1321365" y="0"/>
                  </a:lnTo>
                  <a:cubicBezTo>
                    <a:pt x="1332718" y="0"/>
                    <a:pt x="1341922" y="9204"/>
                    <a:pt x="1341922" y="20558"/>
                  </a:cubicBezTo>
                  <a:lnTo>
                    <a:pt x="1341922" y="722925"/>
                  </a:lnTo>
                  <a:cubicBezTo>
                    <a:pt x="1341922" y="728377"/>
                    <a:pt x="1339756" y="733606"/>
                    <a:pt x="1335901" y="737462"/>
                  </a:cubicBezTo>
                  <a:cubicBezTo>
                    <a:pt x="1332046" y="741317"/>
                    <a:pt x="1326817" y="743483"/>
                    <a:pt x="1321365" y="743483"/>
                  </a:cubicBezTo>
                  <a:lnTo>
                    <a:pt x="20558" y="743483"/>
                  </a:lnTo>
                  <a:cubicBezTo>
                    <a:pt x="9204" y="743483"/>
                    <a:pt x="0" y="734279"/>
                    <a:pt x="0" y="722925"/>
                  </a:cubicBezTo>
                  <a:lnTo>
                    <a:pt x="0" y="20558"/>
                  </a:lnTo>
                  <a:cubicBezTo>
                    <a:pt x="0" y="15105"/>
                    <a:pt x="2166" y="9877"/>
                    <a:pt x="6021" y="6021"/>
                  </a:cubicBezTo>
                  <a:cubicBezTo>
                    <a:pt x="9877" y="2166"/>
                    <a:pt x="15105" y="0"/>
                    <a:pt x="20558" y="0"/>
                  </a:cubicBezTo>
                  <a:close/>
                </a:path>
              </a:pathLst>
            </a:custGeom>
            <a:blipFill>
              <a:blip r:embed="rId9"/>
              <a:stretch>
                <a:fillRect l="-14923" t="-34249" r="-24590" b="-3351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3064">
            <a:off x="-1038467" y="-2015761"/>
            <a:ext cx="9048833" cy="9048833"/>
          </a:xfrm>
          <a:custGeom>
            <a:avLst/>
            <a:gdLst/>
            <a:ahLst/>
            <a:cxnLst/>
            <a:rect l="l" t="t" r="r" b="b"/>
            <a:pathLst>
              <a:path w="9048833" h="9048833">
                <a:moveTo>
                  <a:pt x="0" y="0"/>
                </a:moveTo>
                <a:lnTo>
                  <a:pt x="9048833" y="0"/>
                </a:lnTo>
                <a:lnTo>
                  <a:pt x="9048833" y="9048833"/>
                </a:lnTo>
                <a:lnTo>
                  <a:pt x="0" y="90488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4598484" y="2508656"/>
            <a:ext cx="9091031" cy="5511589"/>
            <a:chOff x="0" y="0"/>
            <a:chExt cx="12121375" cy="7348785"/>
          </a:xfrm>
        </p:grpSpPr>
        <p:grpSp>
          <p:nvGrpSpPr>
            <p:cNvPr id="5" name="Group 5"/>
            <p:cNvGrpSpPr/>
            <p:nvPr/>
          </p:nvGrpSpPr>
          <p:grpSpPr>
            <a:xfrm>
              <a:off x="4003288" y="0"/>
              <a:ext cx="4114800" cy="3855617"/>
              <a:chOff x="0" y="0"/>
              <a:chExt cx="812800" cy="76160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76160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61603">
                    <a:moveTo>
                      <a:pt x="127941" y="0"/>
                    </a:moveTo>
                    <a:lnTo>
                      <a:pt x="684859" y="0"/>
                    </a:lnTo>
                    <a:cubicBezTo>
                      <a:pt x="718791" y="0"/>
                      <a:pt x="751333" y="13479"/>
                      <a:pt x="775327" y="37473"/>
                    </a:cubicBezTo>
                    <a:cubicBezTo>
                      <a:pt x="799321" y="61467"/>
                      <a:pt x="812800" y="94009"/>
                      <a:pt x="812800" y="127941"/>
                    </a:cubicBezTo>
                    <a:lnTo>
                      <a:pt x="812800" y="633663"/>
                    </a:lnTo>
                    <a:cubicBezTo>
                      <a:pt x="812800" y="667595"/>
                      <a:pt x="799321" y="700137"/>
                      <a:pt x="775327" y="724130"/>
                    </a:cubicBezTo>
                    <a:cubicBezTo>
                      <a:pt x="751333" y="748124"/>
                      <a:pt x="718791" y="761603"/>
                      <a:pt x="684859" y="761603"/>
                    </a:cubicBezTo>
                    <a:lnTo>
                      <a:pt x="127941" y="761603"/>
                    </a:lnTo>
                    <a:cubicBezTo>
                      <a:pt x="94009" y="761603"/>
                      <a:pt x="61467" y="748124"/>
                      <a:pt x="37473" y="724130"/>
                    </a:cubicBezTo>
                    <a:cubicBezTo>
                      <a:pt x="13479" y="700137"/>
                      <a:pt x="0" y="667595"/>
                      <a:pt x="0" y="633663"/>
                    </a:cubicBezTo>
                    <a:lnTo>
                      <a:pt x="0" y="127941"/>
                    </a:lnTo>
                    <a:cubicBezTo>
                      <a:pt x="0" y="94009"/>
                      <a:pt x="13479" y="61467"/>
                      <a:pt x="37473" y="37473"/>
                    </a:cubicBezTo>
                    <a:cubicBezTo>
                      <a:pt x="61467" y="13479"/>
                      <a:pt x="94009" y="0"/>
                      <a:pt x="127941" y="0"/>
                    </a:cubicBezTo>
                    <a:close/>
                  </a:path>
                </a:pathLst>
              </a:custGeom>
              <a:solidFill>
                <a:srgbClr val="53565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812800" cy="80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5047532" y="501535"/>
              <a:ext cx="2026312" cy="2894731"/>
            </a:xfrm>
            <a:custGeom>
              <a:avLst/>
              <a:gdLst/>
              <a:ahLst/>
              <a:cxnLst/>
              <a:rect l="l" t="t" r="r" b="b"/>
              <a:pathLst>
                <a:path w="2026312" h="2894731">
                  <a:moveTo>
                    <a:pt x="0" y="0"/>
                  </a:moveTo>
                  <a:lnTo>
                    <a:pt x="2026311" y="0"/>
                  </a:lnTo>
                  <a:lnTo>
                    <a:pt x="2026311" y="2894731"/>
                  </a:lnTo>
                  <a:lnTo>
                    <a:pt x="0" y="2894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579377"/>
              <a:ext cx="12121375" cy="2769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10"/>
                </a:lnSpc>
                <a:spcBef>
                  <a:spcPct val="0"/>
                </a:spcBef>
              </a:pPr>
              <a:r>
                <a:rPr lang="en-US" sz="4007" spc="-124">
                  <a:solidFill>
                    <a:srgbClr val="53565A"/>
                  </a:solidFill>
                  <a:latin typeface="Roboto 1"/>
                  <a:ea typeface="Roboto 1"/>
                  <a:cs typeface="Roboto 1"/>
                  <a:sym typeface="Roboto 1"/>
                </a:rPr>
                <a:t>São mais de </a:t>
              </a:r>
              <a:r>
                <a:rPr lang="en-US" sz="4007" b="1" spc="-124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10 marcas integradas ao</a:t>
              </a:r>
            </a:p>
            <a:p>
              <a:pPr algn="ctr">
                <a:lnSpc>
                  <a:spcPts val="5610"/>
                </a:lnSpc>
                <a:spcBef>
                  <a:spcPct val="0"/>
                </a:spcBef>
              </a:pPr>
              <a:r>
                <a:rPr lang="en-US" sz="4007" b="1" spc="-124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Secullum Ponto Web</a:t>
              </a:r>
              <a:r>
                <a:rPr lang="en-US" sz="4007" spc="-124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. Dentre elas estão</a:t>
              </a:r>
            </a:p>
            <a:p>
              <a:pPr algn="ctr">
                <a:lnSpc>
                  <a:spcPts val="5610"/>
                </a:lnSpc>
                <a:spcBef>
                  <a:spcPct val="0"/>
                </a:spcBef>
              </a:pPr>
              <a:r>
                <a:rPr lang="en-US" sz="4007" spc="-124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as mais utilizadas no mercado.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3064">
            <a:off x="-1038467" y="-2015761"/>
            <a:ext cx="9048833" cy="9048833"/>
          </a:xfrm>
          <a:custGeom>
            <a:avLst/>
            <a:gdLst/>
            <a:ahLst/>
            <a:cxnLst/>
            <a:rect l="l" t="t" r="r" b="b"/>
            <a:pathLst>
              <a:path w="9048833" h="9048833">
                <a:moveTo>
                  <a:pt x="0" y="0"/>
                </a:moveTo>
                <a:lnTo>
                  <a:pt x="9048833" y="0"/>
                </a:lnTo>
                <a:lnTo>
                  <a:pt x="9048833" y="9048833"/>
                </a:lnTo>
                <a:lnTo>
                  <a:pt x="0" y="90488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4026753" y="1028700"/>
            <a:ext cx="10234493" cy="7670125"/>
            <a:chOff x="0" y="0"/>
            <a:chExt cx="13645991" cy="10226834"/>
          </a:xfrm>
        </p:grpSpPr>
        <p:grpSp>
          <p:nvGrpSpPr>
            <p:cNvPr id="4" name="Group 4"/>
            <p:cNvGrpSpPr/>
            <p:nvPr/>
          </p:nvGrpSpPr>
          <p:grpSpPr>
            <a:xfrm>
              <a:off x="8268038" y="1418261"/>
              <a:ext cx="5261560" cy="7584872"/>
              <a:chOff x="0" y="0"/>
              <a:chExt cx="1039320" cy="149824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039320" cy="1498246"/>
              </a:xfrm>
              <a:custGeom>
                <a:avLst/>
                <a:gdLst/>
                <a:ahLst/>
                <a:cxnLst/>
                <a:rect l="l" t="t" r="r" b="b"/>
                <a:pathLst>
                  <a:path w="1039320" h="1498246">
                    <a:moveTo>
                      <a:pt x="109865" y="0"/>
                    </a:moveTo>
                    <a:lnTo>
                      <a:pt x="929455" y="0"/>
                    </a:lnTo>
                    <a:cubicBezTo>
                      <a:pt x="990132" y="0"/>
                      <a:pt x="1039320" y="49188"/>
                      <a:pt x="1039320" y="109865"/>
                    </a:cubicBezTo>
                    <a:lnTo>
                      <a:pt x="1039320" y="1388381"/>
                    </a:lnTo>
                    <a:cubicBezTo>
                      <a:pt x="1039320" y="1449058"/>
                      <a:pt x="990132" y="1498246"/>
                      <a:pt x="929455" y="1498246"/>
                    </a:cubicBezTo>
                    <a:lnTo>
                      <a:pt x="109865" y="1498246"/>
                    </a:lnTo>
                    <a:cubicBezTo>
                      <a:pt x="49188" y="1498246"/>
                      <a:pt x="0" y="1449058"/>
                      <a:pt x="0" y="1388381"/>
                    </a:cubicBezTo>
                    <a:lnTo>
                      <a:pt x="0" y="109865"/>
                    </a:lnTo>
                    <a:cubicBezTo>
                      <a:pt x="0" y="49188"/>
                      <a:pt x="49188" y="0"/>
                      <a:pt x="109865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1039320" cy="1564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1418261"/>
              <a:ext cx="4902035" cy="7584872"/>
              <a:chOff x="0" y="0"/>
              <a:chExt cx="968303" cy="149824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968303" cy="1498246"/>
              </a:xfrm>
              <a:custGeom>
                <a:avLst/>
                <a:gdLst/>
                <a:ahLst/>
                <a:cxnLst/>
                <a:rect l="l" t="t" r="r" b="b"/>
                <a:pathLst>
                  <a:path w="968303" h="1498246">
                    <a:moveTo>
                      <a:pt x="117923" y="0"/>
                    </a:moveTo>
                    <a:lnTo>
                      <a:pt x="850380" y="0"/>
                    </a:lnTo>
                    <a:cubicBezTo>
                      <a:pt x="915507" y="0"/>
                      <a:pt x="968303" y="52796"/>
                      <a:pt x="968303" y="117923"/>
                    </a:cubicBezTo>
                    <a:lnTo>
                      <a:pt x="968303" y="1380323"/>
                    </a:lnTo>
                    <a:cubicBezTo>
                      <a:pt x="968303" y="1445450"/>
                      <a:pt x="915507" y="1498246"/>
                      <a:pt x="850380" y="1498246"/>
                    </a:cubicBezTo>
                    <a:lnTo>
                      <a:pt x="117923" y="1498246"/>
                    </a:lnTo>
                    <a:cubicBezTo>
                      <a:pt x="52796" y="1498246"/>
                      <a:pt x="0" y="1445450"/>
                      <a:pt x="0" y="1380323"/>
                    </a:cubicBezTo>
                    <a:lnTo>
                      <a:pt x="0" y="117923"/>
                    </a:lnTo>
                    <a:cubicBezTo>
                      <a:pt x="0" y="52796"/>
                      <a:pt x="52796" y="0"/>
                      <a:pt x="117923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968303" cy="1564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1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416880" y="3367343"/>
              <a:ext cx="3546834" cy="84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4"/>
                </a:lnSpc>
              </a:pPr>
              <a:r>
                <a:rPr lang="en-US" sz="206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Registro de ponto </a:t>
              </a:r>
            </a:p>
            <a:p>
              <a:pPr algn="ctr">
                <a:lnSpc>
                  <a:spcPts val="2514"/>
                </a:lnSpc>
              </a:pPr>
              <a:r>
                <a:rPr lang="en-US" sz="206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por geolocalização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16880" y="4646087"/>
              <a:ext cx="3546834" cy="84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4"/>
                </a:lnSpc>
              </a:pPr>
              <a:r>
                <a:rPr lang="en-US" sz="206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App para gestor e funcionários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16880" y="5921808"/>
              <a:ext cx="3546834" cy="84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4"/>
                </a:lnSpc>
              </a:pPr>
              <a:r>
                <a:rPr lang="en-US" sz="206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Comprovante de ponto por e-mail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04983" y="7197528"/>
              <a:ext cx="3546834" cy="84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4"/>
                </a:lnSpc>
              </a:pPr>
              <a:r>
                <a:rPr lang="en-US" sz="206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Detalhamento de cálculos em tela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4235589" y="459648"/>
              <a:ext cx="5157219" cy="9767186"/>
              <a:chOff x="0" y="0"/>
              <a:chExt cx="1018710" cy="192932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18710" cy="1929321"/>
              </a:xfrm>
              <a:custGeom>
                <a:avLst/>
                <a:gdLst/>
                <a:ahLst/>
                <a:cxnLst/>
                <a:rect l="l" t="t" r="r" b="b"/>
                <a:pathLst>
                  <a:path w="1018710" h="1929321">
                    <a:moveTo>
                      <a:pt x="112088" y="0"/>
                    </a:moveTo>
                    <a:lnTo>
                      <a:pt x="906622" y="0"/>
                    </a:lnTo>
                    <a:cubicBezTo>
                      <a:pt x="936349" y="0"/>
                      <a:pt x="964859" y="11809"/>
                      <a:pt x="985880" y="32830"/>
                    </a:cubicBezTo>
                    <a:cubicBezTo>
                      <a:pt x="1006901" y="53850"/>
                      <a:pt x="1018710" y="82361"/>
                      <a:pt x="1018710" y="112088"/>
                    </a:cubicBezTo>
                    <a:lnTo>
                      <a:pt x="1018710" y="1817232"/>
                    </a:lnTo>
                    <a:cubicBezTo>
                      <a:pt x="1018710" y="1846960"/>
                      <a:pt x="1006901" y="1875470"/>
                      <a:pt x="985880" y="1896491"/>
                    </a:cubicBezTo>
                    <a:cubicBezTo>
                      <a:pt x="964859" y="1917511"/>
                      <a:pt x="936349" y="1929321"/>
                      <a:pt x="906622" y="1929321"/>
                    </a:cubicBezTo>
                    <a:lnTo>
                      <a:pt x="112088" y="1929321"/>
                    </a:lnTo>
                    <a:cubicBezTo>
                      <a:pt x="82361" y="1929321"/>
                      <a:pt x="53850" y="1917511"/>
                      <a:pt x="32830" y="1896491"/>
                    </a:cubicBezTo>
                    <a:cubicBezTo>
                      <a:pt x="11809" y="1875470"/>
                      <a:pt x="0" y="1846960"/>
                      <a:pt x="0" y="1817232"/>
                    </a:cubicBezTo>
                    <a:lnTo>
                      <a:pt x="0" y="112088"/>
                    </a:lnTo>
                    <a:cubicBezTo>
                      <a:pt x="0" y="82361"/>
                      <a:pt x="11809" y="53850"/>
                      <a:pt x="32830" y="32830"/>
                    </a:cubicBezTo>
                    <a:cubicBezTo>
                      <a:pt x="53850" y="11809"/>
                      <a:pt x="82361" y="0"/>
                      <a:pt x="112088" y="0"/>
                    </a:cubicBezTo>
                    <a:close/>
                  </a:path>
                </a:pathLst>
              </a:custGeom>
              <a:solidFill>
                <a:srgbClr val="53565A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1018710" cy="19959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1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681305" y="3367343"/>
              <a:ext cx="3546834" cy="84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4"/>
                </a:lnSpc>
              </a:pPr>
              <a:r>
                <a:rPr lang="en-US" sz="206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Estruturas Hierárquicas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681305" y="4646087"/>
              <a:ext cx="3546834" cy="84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4"/>
                </a:lnSpc>
              </a:pPr>
              <a:r>
                <a:rPr lang="en-US" sz="206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Dashboard de perfil e rotatividades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681305" y="5921808"/>
              <a:ext cx="3546834" cy="84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4"/>
                </a:lnSpc>
              </a:pPr>
              <a:r>
                <a:rPr lang="en-US" sz="206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Múltiplos contratos por funcionários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669408" y="7197528"/>
              <a:ext cx="3546834" cy="840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4"/>
                </a:lnSpc>
              </a:pPr>
              <a:r>
                <a:rPr lang="en-US" sz="206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Assinatura Eletrônica do Cartão Ponto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681134" y="2520561"/>
              <a:ext cx="4266128" cy="450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5"/>
                </a:lnSpc>
              </a:pPr>
              <a:r>
                <a:rPr lang="en-US" sz="2060">
                  <a:solidFill>
                    <a:srgbClr val="FFFFFF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Reconhecimento Facial(*)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681134" y="3416228"/>
              <a:ext cx="4266128" cy="450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5"/>
                </a:lnSpc>
              </a:pPr>
              <a:r>
                <a:rPr lang="en-US" sz="2060">
                  <a:solidFill>
                    <a:srgbClr val="FFFFFF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Gestão de Arquivos (**)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681134" y="4311896"/>
              <a:ext cx="4266128" cy="933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5"/>
                </a:lnSpc>
              </a:pPr>
              <a:r>
                <a:rPr lang="en-US" sz="2060">
                  <a:solidFill>
                    <a:srgbClr val="FFFFFF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Indicadores Gerenciais de Extras e absenteísmo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864954" y="5690164"/>
              <a:ext cx="3898489" cy="933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5"/>
                </a:lnSpc>
              </a:pPr>
              <a:r>
                <a:rPr lang="en-US" sz="2060">
                  <a:solidFill>
                    <a:srgbClr val="FFFFFF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QVT (Qualidade de Vida do Trabalho)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641174" y="7068431"/>
              <a:ext cx="4346049" cy="933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5"/>
                </a:lnSpc>
              </a:pPr>
              <a:r>
                <a:rPr lang="en-US" sz="2060">
                  <a:solidFill>
                    <a:srgbClr val="FFFFFF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Comprovante de assinatura eletrônica de arquivos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641174" y="8446699"/>
              <a:ext cx="4346049" cy="933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5"/>
                </a:lnSpc>
              </a:pPr>
              <a:r>
                <a:rPr lang="en-US" sz="2060">
                  <a:solidFill>
                    <a:srgbClr val="FFFFFF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Assinatura eletrônica de holerites (**)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1185271"/>
              <a:ext cx="4698729" cy="1418261"/>
              <a:chOff x="0" y="0"/>
              <a:chExt cx="1225992" cy="37005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225992" cy="370053"/>
              </a:xfrm>
              <a:custGeom>
                <a:avLst/>
                <a:gdLst/>
                <a:ahLst/>
                <a:cxnLst/>
                <a:rect l="l" t="t" r="r" b="b"/>
                <a:pathLst>
                  <a:path w="1225992" h="370053">
                    <a:moveTo>
                      <a:pt x="112041" y="0"/>
                    </a:moveTo>
                    <a:lnTo>
                      <a:pt x="1113951" y="0"/>
                    </a:lnTo>
                    <a:cubicBezTo>
                      <a:pt x="1143667" y="0"/>
                      <a:pt x="1172165" y="11804"/>
                      <a:pt x="1193176" y="32816"/>
                    </a:cubicBezTo>
                    <a:cubicBezTo>
                      <a:pt x="1214188" y="53828"/>
                      <a:pt x="1225992" y="82326"/>
                      <a:pt x="1225992" y="112041"/>
                    </a:cubicBezTo>
                    <a:lnTo>
                      <a:pt x="1225992" y="258012"/>
                    </a:lnTo>
                    <a:cubicBezTo>
                      <a:pt x="1225992" y="287727"/>
                      <a:pt x="1214188" y="316225"/>
                      <a:pt x="1193176" y="337237"/>
                    </a:cubicBezTo>
                    <a:cubicBezTo>
                      <a:pt x="1172165" y="358248"/>
                      <a:pt x="1143667" y="370053"/>
                      <a:pt x="1113951" y="370053"/>
                    </a:cubicBezTo>
                    <a:lnTo>
                      <a:pt x="112041" y="370053"/>
                    </a:lnTo>
                    <a:cubicBezTo>
                      <a:pt x="82326" y="370053"/>
                      <a:pt x="53828" y="358248"/>
                      <a:pt x="32816" y="337237"/>
                    </a:cubicBezTo>
                    <a:cubicBezTo>
                      <a:pt x="11804" y="316225"/>
                      <a:pt x="0" y="287727"/>
                      <a:pt x="0" y="258012"/>
                    </a:cubicBezTo>
                    <a:lnTo>
                      <a:pt x="0" y="112041"/>
                    </a:lnTo>
                    <a:cubicBezTo>
                      <a:pt x="0" y="82326"/>
                      <a:pt x="11804" y="53828"/>
                      <a:pt x="32816" y="32816"/>
                    </a:cubicBezTo>
                    <a:cubicBezTo>
                      <a:pt x="53828" y="11804"/>
                      <a:pt x="82326" y="0"/>
                      <a:pt x="11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76200"/>
                <a:ext cx="1225992" cy="446253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342161" y="1363842"/>
              <a:ext cx="2014407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 spc="-123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Basic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8947262" y="1185271"/>
              <a:ext cx="4698729" cy="1418261"/>
              <a:chOff x="0" y="0"/>
              <a:chExt cx="1225992" cy="37005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225992" cy="370053"/>
              </a:xfrm>
              <a:custGeom>
                <a:avLst/>
                <a:gdLst/>
                <a:ahLst/>
                <a:cxnLst/>
                <a:rect l="l" t="t" r="r" b="b"/>
                <a:pathLst>
                  <a:path w="1225992" h="370053">
                    <a:moveTo>
                      <a:pt x="112041" y="0"/>
                    </a:moveTo>
                    <a:lnTo>
                      <a:pt x="1113951" y="0"/>
                    </a:lnTo>
                    <a:cubicBezTo>
                      <a:pt x="1143667" y="0"/>
                      <a:pt x="1172165" y="11804"/>
                      <a:pt x="1193176" y="32816"/>
                    </a:cubicBezTo>
                    <a:cubicBezTo>
                      <a:pt x="1214188" y="53828"/>
                      <a:pt x="1225992" y="82326"/>
                      <a:pt x="1225992" y="112041"/>
                    </a:cubicBezTo>
                    <a:lnTo>
                      <a:pt x="1225992" y="258012"/>
                    </a:lnTo>
                    <a:cubicBezTo>
                      <a:pt x="1225992" y="287727"/>
                      <a:pt x="1214188" y="316225"/>
                      <a:pt x="1193176" y="337237"/>
                    </a:cubicBezTo>
                    <a:cubicBezTo>
                      <a:pt x="1172165" y="358248"/>
                      <a:pt x="1143667" y="370053"/>
                      <a:pt x="1113951" y="370053"/>
                    </a:cubicBezTo>
                    <a:lnTo>
                      <a:pt x="112041" y="370053"/>
                    </a:lnTo>
                    <a:cubicBezTo>
                      <a:pt x="82326" y="370053"/>
                      <a:pt x="53828" y="358248"/>
                      <a:pt x="32816" y="337237"/>
                    </a:cubicBezTo>
                    <a:cubicBezTo>
                      <a:pt x="11804" y="316225"/>
                      <a:pt x="0" y="287727"/>
                      <a:pt x="0" y="258012"/>
                    </a:cubicBezTo>
                    <a:lnTo>
                      <a:pt x="0" y="112041"/>
                    </a:lnTo>
                    <a:cubicBezTo>
                      <a:pt x="0" y="82326"/>
                      <a:pt x="11804" y="53828"/>
                      <a:pt x="32816" y="32816"/>
                    </a:cubicBezTo>
                    <a:cubicBezTo>
                      <a:pt x="53828" y="11804"/>
                      <a:pt x="82326" y="0"/>
                      <a:pt x="112041" y="0"/>
                    </a:cubicBezTo>
                    <a:close/>
                  </a:path>
                </a:pathLst>
              </a:custGeom>
              <a:solidFill>
                <a:srgbClr val="53565A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76200"/>
                <a:ext cx="1225992" cy="446253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9751697" y="1363842"/>
              <a:ext cx="3089860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 spc="-123">
                  <a:solidFill>
                    <a:srgbClr val="FFFFFF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Ultimate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4464834" y="0"/>
              <a:ext cx="4698729" cy="1418261"/>
              <a:chOff x="0" y="0"/>
              <a:chExt cx="1225992" cy="37005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225992" cy="370053"/>
              </a:xfrm>
              <a:custGeom>
                <a:avLst/>
                <a:gdLst/>
                <a:ahLst/>
                <a:cxnLst/>
                <a:rect l="l" t="t" r="r" b="b"/>
                <a:pathLst>
                  <a:path w="1225992" h="370053">
                    <a:moveTo>
                      <a:pt x="112041" y="0"/>
                    </a:moveTo>
                    <a:lnTo>
                      <a:pt x="1113951" y="0"/>
                    </a:lnTo>
                    <a:cubicBezTo>
                      <a:pt x="1143667" y="0"/>
                      <a:pt x="1172165" y="11804"/>
                      <a:pt x="1193176" y="32816"/>
                    </a:cubicBezTo>
                    <a:cubicBezTo>
                      <a:pt x="1214188" y="53828"/>
                      <a:pt x="1225992" y="82326"/>
                      <a:pt x="1225992" y="112041"/>
                    </a:cubicBezTo>
                    <a:lnTo>
                      <a:pt x="1225992" y="258012"/>
                    </a:lnTo>
                    <a:cubicBezTo>
                      <a:pt x="1225992" y="287727"/>
                      <a:pt x="1214188" y="316225"/>
                      <a:pt x="1193176" y="337237"/>
                    </a:cubicBezTo>
                    <a:cubicBezTo>
                      <a:pt x="1172165" y="358248"/>
                      <a:pt x="1143667" y="370053"/>
                      <a:pt x="1113951" y="370053"/>
                    </a:cubicBezTo>
                    <a:lnTo>
                      <a:pt x="112041" y="370053"/>
                    </a:lnTo>
                    <a:cubicBezTo>
                      <a:pt x="82326" y="370053"/>
                      <a:pt x="53828" y="358248"/>
                      <a:pt x="32816" y="337237"/>
                    </a:cubicBezTo>
                    <a:cubicBezTo>
                      <a:pt x="11804" y="316225"/>
                      <a:pt x="0" y="287727"/>
                      <a:pt x="0" y="258012"/>
                    </a:cubicBezTo>
                    <a:lnTo>
                      <a:pt x="0" y="112041"/>
                    </a:lnTo>
                    <a:cubicBezTo>
                      <a:pt x="0" y="82326"/>
                      <a:pt x="11804" y="53828"/>
                      <a:pt x="32816" y="32816"/>
                    </a:cubicBezTo>
                    <a:cubicBezTo>
                      <a:pt x="53828" y="11804"/>
                      <a:pt x="82326" y="0"/>
                      <a:pt x="112041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76200"/>
                <a:ext cx="1225992" cy="446253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6178337" y="178572"/>
              <a:ext cx="1271722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 spc="-123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Pro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1853805" y="8434477"/>
            <a:ext cx="4244212" cy="117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6"/>
              </a:lnSpc>
            </a:pPr>
            <a:r>
              <a:rPr lang="en-US" sz="1697">
                <a:solidFill>
                  <a:srgbClr val="53565A"/>
                </a:solidFill>
                <a:latin typeface="Roboto 1"/>
                <a:ea typeface="Roboto 1"/>
                <a:cs typeface="Roboto 1"/>
                <a:sym typeface="Roboto 1"/>
              </a:rPr>
              <a:t>(*) Apenas no Secullum Ponto Virtual, mediante contratação por tablet.</a:t>
            </a:r>
          </a:p>
          <a:p>
            <a:pPr algn="l">
              <a:lnSpc>
                <a:spcPts val="2376"/>
              </a:lnSpc>
            </a:pPr>
            <a:endParaRPr lang="en-US" sz="1697">
              <a:solidFill>
                <a:srgbClr val="53565A"/>
              </a:solidFill>
              <a:latin typeface="Roboto 1"/>
              <a:ea typeface="Roboto 1"/>
              <a:cs typeface="Roboto 1"/>
              <a:sym typeface="Roboto 1"/>
            </a:endParaRPr>
          </a:p>
          <a:p>
            <a:pPr algn="l">
              <a:lnSpc>
                <a:spcPts val="2376"/>
              </a:lnSpc>
            </a:pPr>
            <a:r>
              <a:rPr lang="en-US" sz="1697">
                <a:solidFill>
                  <a:srgbClr val="53565A"/>
                </a:solidFill>
                <a:latin typeface="Roboto 1"/>
                <a:ea typeface="Roboto 1"/>
                <a:cs typeface="Roboto 1"/>
                <a:sym typeface="Roboto 1"/>
              </a:rPr>
              <a:t>(**) Custo à parte.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3064">
            <a:off x="-1038467" y="-2015761"/>
            <a:ext cx="9048833" cy="9048833"/>
          </a:xfrm>
          <a:custGeom>
            <a:avLst/>
            <a:gdLst/>
            <a:ahLst/>
            <a:cxnLst/>
            <a:rect l="l" t="t" r="r" b="b"/>
            <a:pathLst>
              <a:path w="9048833" h="9048833">
                <a:moveTo>
                  <a:pt x="0" y="0"/>
                </a:moveTo>
                <a:lnTo>
                  <a:pt x="9048833" y="0"/>
                </a:lnTo>
                <a:lnTo>
                  <a:pt x="9048833" y="9048833"/>
                </a:lnTo>
                <a:lnTo>
                  <a:pt x="0" y="90488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0227782" y="3153392"/>
            <a:ext cx="3946170" cy="4178901"/>
            <a:chOff x="0" y="0"/>
            <a:chExt cx="1039320" cy="1100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39320" cy="1100616"/>
            </a:xfrm>
            <a:custGeom>
              <a:avLst/>
              <a:gdLst/>
              <a:ahLst/>
              <a:cxnLst/>
              <a:rect l="l" t="t" r="r" b="b"/>
              <a:pathLst>
                <a:path w="1039320" h="1100616">
                  <a:moveTo>
                    <a:pt x="109865" y="0"/>
                  </a:moveTo>
                  <a:lnTo>
                    <a:pt x="929455" y="0"/>
                  </a:lnTo>
                  <a:cubicBezTo>
                    <a:pt x="990132" y="0"/>
                    <a:pt x="1039320" y="49188"/>
                    <a:pt x="1039320" y="109865"/>
                  </a:cubicBezTo>
                  <a:lnTo>
                    <a:pt x="1039320" y="990751"/>
                  </a:lnTo>
                  <a:cubicBezTo>
                    <a:pt x="1039320" y="1051428"/>
                    <a:pt x="990132" y="1100616"/>
                    <a:pt x="929455" y="1100616"/>
                  </a:cubicBezTo>
                  <a:lnTo>
                    <a:pt x="109865" y="1100616"/>
                  </a:lnTo>
                  <a:cubicBezTo>
                    <a:pt x="49188" y="1100616"/>
                    <a:pt x="0" y="1051428"/>
                    <a:pt x="0" y="990751"/>
                  </a:cubicBezTo>
                  <a:lnTo>
                    <a:pt x="0" y="109865"/>
                  </a:lnTo>
                  <a:cubicBezTo>
                    <a:pt x="0" y="49188"/>
                    <a:pt x="49188" y="0"/>
                    <a:pt x="109865" y="0"/>
                  </a:cubicBezTo>
                  <a:close/>
                </a:path>
              </a:pathLst>
            </a:custGeom>
            <a:solidFill>
              <a:srgbClr val="F4F4F4"/>
            </a:solidFill>
            <a:ln w="38100" cap="rnd">
              <a:solidFill>
                <a:srgbClr val="FFC600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039320" cy="1167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26753" y="3153392"/>
            <a:ext cx="3676527" cy="4178901"/>
            <a:chOff x="0" y="0"/>
            <a:chExt cx="968303" cy="1100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8303" cy="1100616"/>
            </a:xfrm>
            <a:custGeom>
              <a:avLst/>
              <a:gdLst/>
              <a:ahLst/>
              <a:cxnLst/>
              <a:rect l="l" t="t" r="r" b="b"/>
              <a:pathLst>
                <a:path w="968303" h="1100616">
                  <a:moveTo>
                    <a:pt x="117923" y="0"/>
                  </a:moveTo>
                  <a:lnTo>
                    <a:pt x="850380" y="0"/>
                  </a:lnTo>
                  <a:cubicBezTo>
                    <a:pt x="915507" y="0"/>
                    <a:pt x="968303" y="52796"/>
                    <a:pt x="968303" y="117923"/>
                  </a:cubicBezTo>
                  <a:lnTo>
                    <a:pt x="968303" y="982693"/>
                  </a:lnTo>
                  <a:cubicBezTo>
                    <a:pt x="968303" y="1047820"/>
                    <a:pt x="915507" y="1100616"/>
                    <a:pt x="850380" y="1100616"/>
                  </a:cubicBezTo>
                  <a:lnTo>
                    <a:pt x="117923" y="1100616"/>
                  </a:lnTo>
                  <a:cubicBezTo>
                    <a:pt x="52796" y="1100616"/>
                    <a:pt x="0" y="1047820"/>
                    <a:pt x="0" y="982693"/>
                  </a:cubicBezTo>
                  <a:lnTo>
                    <a:pt x="0" y="117923"/>
                  </a:lnTo>
                  <a:cubicBezTo>
                    <a:pt x="0" y="52796"/>
                    <a:pt x="52796" y="0"/>
                    <a:pt x="117923" y="0"/>
                  </a:cubicBezTo>
                  <a:close/>
                </a:path>
              </a:pathLst>
            </a:custGeom>
            <a:solidFill>
              <a:srgbClr val="F4F4F4"/>
            </a:solidFill>
            <a:ln w="38100" cap="rnd">
              <a:solidFill>
                <a:srgbClr val="FFC600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968303" cy="1167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336249" y="5306343"/>
            <a:ext cx="2660125" cy="31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2060">
                <a:solidFill>
                  <a:srgbClr val="53565A"/>
                </a:solidFill>
                <a:latin typeface="Roboto 2 Light"/>
                <a:ea typeface="Roboto 2 Light"/>
                <a:cs typeface="Roboto 2 Light"/>
                <a:sym typeface="Roboto 2 Light"/>
              </a:rPr>
              <a:t>Insira aqui o valor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85659" y="5306343"/>
            <a:ext cx="2660125" cy="31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2060">
                <a:solidFill>
                  <a:srgbClr val="53565A"/>
                </a:solidFill>
                <a:latin typeface="Roboto 2 Light"/>
                <a:ea typeface="Roboto 2 Light"/>
                <a:cs typeface="Roboto 2 Light"/>
                <a:sym typeface="Roboto 2 Light"/>
              </a:rPr>
              <a:t>Insira aqui o valor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203445" y="2625242"/>
            <a:ext cx="3867914" cy="5381252"/>
            <a:chOff x="0" y="0"/>
            <a:chExt cx="1018710" cy="14172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8710" cy="1417284"/>
            </a:xfrm>
            <a:custGeom>
              <a:avLst/>
              <a:gdLst/>
              <a:ahLst/>
              <a:cxnLst/>
              <a:rect l="l" t="t" r="r" b="b"/>
              <a:pathLst>
                <a:path w="1018710" h="1417284">
                  <a:moveTo>
                    <a:pt x="112088" y="0"/>
                  </a:moveTo>
                  <a:lnTo>
                    <a:pt x="906622" y="0"/>
                  </a:lnTo>
                  <a:cubicBezTo>
                    <a:pt x="936349" y="0"/>
                    <a:pt x="964859" y="11809"/>
                    <a:pt x="985880" y="32830"/>
                  </a:cubicBezTo>
                  <a:cubicBezTo>
                    <a:pt x="1006901" y="53850"/>
                    <a:pt x="1018710" y="82361"/>
                    <a:pt x="1018710" y="112088"/>
                  </a:cubicBezTo>
                  <a:lnTo>
                    <a:pt x="1018710" y="1305196"/>
                  </a:lnTo>
                  <a:cubicBezTo>
                    <a:pt x="1018710" y="1334924"/>
                    <a:pt x="1006901" y="1363434"/>
                    <a:pt x="985880" y="1384455"/>
                  </a:cubicBezTo>
                  <a:cubicBezTo>
                    <a:pt x="964859" y="1405475"/>
                    <a:pt x="936349" y="1417284"/>
                    <a:pt x="906622" y="1417284"/>
                  </a:cubicBezTo>
                  <a:lnTo>
                    <a:pt x="112088" y="1417284"/>
                  </a:lnTo>
                  <a:cubicBezTo>
                    <a:pt x="82361" y="1417284"/>
                    <a:pt x="53850" y="1405475"/>
                    <a:pt x="32830" y="1384455"/>
                  </a:cubicBezTo>
                  <a:cubicBezTo>
                    <a:pt x="11809" y="1363434"/>
                    <a:pt x="0" y="1334924"/>
                    <a:pt x="0" y="1305196"/>
                  </a:cubicBezTo>
                  <a:lnTo>
                    <a:pt x="0" y="112088"/>
                  </a:lnTo>
                  <a:cubicBezTo>
                    <a:pt x="0" y="82361"/>
                    <a:pt x="11809" y="53850"/>
                    <a:pt x="32830" y="32830"/>
                  </a:cubicBezTo>
                  <a:cubicBezTo>
                    <a:pt x="53850" y="11809"/>
                    <a:pt x="82361" y="0"/>
                    <a:pt x="112088" y="0"/>
                  </a:cubicBezTo>
                  <a:close/>
                </a:path>
              </a:pathLst>
            </a:custGeom>
            <a:solidFill>
              <a:srgbClr val="53565A"/>
            </a:solidFill>
            <a:ln w="38100" cap="rnd">
              <a:solidFill>
                <a:srgbClr val="FFC600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018710" cy="1483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813937" y="5306343"/>
            <a:ext cx="2660125" cy="31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2060">
                <a:solidFill>
                  <a:srgbClr val="FFFFFF"/>
                </a:solidFill>
                <a:latin typeface="Roboto 2 Light"/>
                <a:ea typeface="Roboto 2 Light"/>
                <a:cs typeface="Roboto 2 Light"/>
                <a:sym typeface="Roboto 2 Light"/>
              </a:rPr>
              <a:t>Insira aqui o valor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026753" y="3074835"/>
            <a:ext cx="10234493" cy="1063696"/>
            <a:chOff x="0" y="0"/>
            <a:chExt cx="13645991" cy="141826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698729" cy="1418261"/>
              <a:chOff x="0" y="0"/>
              <a:chExt cx="1225992" cy="37005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5992" cy="370053"/>
              </a:xfrm>
              <a:custGeom>
                <a:avLst/>
                <a:gdLst/>
                <a:ahLst/>
                <a:cxnLst/>
                <a:rect l="l" t="t" r="r" b="b"/>
                <a:pathLst>
                  <a:path w="1225992" h="370053">
                    <a:moveTo>
                      <a:pt x="112041" y="0"/>
                    </a:moveTo>
                    <a:lnTo>
                      <a:pt x="1113951" y="0"/>
                    </a:lnTo>
                    <a:cubicBezTo>
                      <a:pt x="1143667" y="0"/>
                      <a:pt x="1172165" y="11804"/>
                      <a:pt x="1193176" y="32816"/>
                    </a:cubicBezTo>
                    <a:cubicBezTo>
                      <a:pt x="1214188" y="53828"/>
                      <a:pt x="1225992" y="82326"/>
                      <a:pt x="1225992" y="112041"/>
                    </a:cubicBezTo>
                    <a:lnTo>
                      <a:pt x="1225992" y="258012"/>
                    </a:lnTo>
                    <a:cubicBezTo>
                      <a:pt x="1225992" y="287727"/>
                      <a:pt x="1214188" y="316225"/>
                      <a:pt x="1193176" y="337237"/>
                    </a:cubicBezTo>
                    <a:cubicBezTo>
                      <a:pt x="1172165" y="358248"/>
                      <a:pt x="1143667" y="370053"/>
                      <a:pt x="1113951" y="370053"/>
                    </a:cubicBezTo>
                    <a:lnTo>
                      <a:pt x="112041" y="370053"/>
                    </a:lnTo>
                    <a:cubicBezTo>
                      <a:pt x="82326" y="370053"/>
                      <a:pt x="53828" y="358248"/>
                      <a:pt x="32816" y="337237"/>
                    </a:cubicBezTo>
                    <a:cubicBezTo>
                      <a:pt x="11804" y="316225"/>
                      <a:pt x="0" y="287727"/>
                      <a:pt x="0" y="258012"/>
                    </a:cubicBezTo>
                    <a:lnTo>
                      <a:pt x="0" y="112041"/>
                    </a:lnTo>
                    <a:cubicBezTo>
                      <a:pt x="0" y="82326"/>
                      <a:pt x="11804" y="53828"/>
                      <a:pt x="32816" y="32816"/>
                    </a:cubicBezTo>
                    <a:cubicBezTo>
                      <a:pt x="53828" y="11804"/>
                      <a:pt x="82326" y="0"/>
                      <a:pt x="11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76200"/>
                <a:ext cx="1225992" cy="446253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342161" y="178572"/>
              <a:ext cx="2014407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 spc="-123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Basic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8947262" y="0"/>
              <a:ext cx="4698729" cy="1418261"/>
              <a:chOff x="0" y="0"/>
              <a:chExt cx="1225992" cy="37005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225992" cy="370053"/>
              </a:xfrm>
              <a:custGeom>
                <a:avLst/>
                <a:gdLst/>
                <a:ahLst/>
                <a:cxnLst/>
                <a:rect l="l" t="t" r="r" b="b"/>
                <a:pathLst>
                  <a:path w="1225992" h="370053">
                    <a:moveTo>
                      <a:pt x="112041" y="0"/>
                    </a:moveTo>
                    <a:lnTo>
                      <a:pt x="1113951" y="0"/>
                    </a:lnTo>
                    <a:cubicBezTo>
                      <a:pt x="1143667" y="0"/>
                      <a:pt x="1172165" y="11804"/>
                      <a:pt x="1193176" y="32816"/>
                    </a:cubicBezTo>
                    <a:cubicBezTo>
                      <a:pt x="1214188" y="53828"/>
                      <a:pt x="1225992" y="82326"/>
                      <a:pt x="1225992" y="112041"/>
                    </a:cubicBezTo>
                    <a:lnTo>
                      <a:pt x="1225992" y="258012"/>
                    </a:lnTo>
                    <a:cubicBezTo>
                      <a:pt x="1225992" y="287727"/>
                      <a:pt x="1214188" y="316225"/>
                      <a:pt x="1193176" y="337237"/>
                    </a:cubicBezTo>
                    <a:cubicBezTo>
                      <a:pt x="1172165" y="358248"/>
                      <a:pt x="1143667" y="370053"/>
                      <a:pt x="1113951" y="370053"/>
                    </a:cubicBezTo>
                    <a:lnTo>
                      <a:pt x="112041" y="370053"/>
                    </a:lnTo>
                    <a:cubicBezTo>
                      <a:pt x="82326" y="370053"/>
                      <a:pt x="53828" y="358248"/>
                      <a:pt x="32816" y="337237"/>
                    </a:cubicBezTo>
                    <a:cubicBezTo>
                      <a:pt x="11804" y="316225"/>
                      <a:pt x="0" y="287727"/>
                      <a:pt x="0" y="258012"/>
                    </a:cubicBezTo>
                    <a:lnTo>
                      <a:pt x="0" y="112041"/>
                    </a:lnTo>
                    <a:cubicBezTo>
                      <a:pt x="0" y="82326"/>
                      <a:pt x="11804" y="53828"/>
                      <a:pt x="32816" y="32816"/>
                    </a:cubicBezTo>
                    <a:cubicBezTo>
                      <a:pt x="53828" y="11804"/>
                      <a:pt x="82326" y="0"/>
                      <a:pt x="112041" y="0"/>
                    </a:cubicBezTo>
                    <a:close/>
                  </a:path>
                </a:pathLst>
              </a:custGeom>
              <a:solidFill>
                <a:srgbClr val="53565A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76200"/>
                <a:ext cx="1225992" cy="446253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9751697" y="178572"/>
              <a:ext cx="3089860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 spc="-123">
                  <a:solidFill>
                    <a:srgbClr val="FFFFFF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Ultimate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75379" y="2280506"/>
            <a:ext cx="3524047" cy="1063696"/>
            <a:chOff x="0" y="0"/>
            <a:chExt cx="1225992" cy="37005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25992" cy="370053"/>
            </a:xfrm>
            <a:custGeom>
              <a:avLst/>
              <a:gdLst/>
              <a:ahLst/>
              <a:cxnLst/>
              <a:rect l="l" t="t" r="r" b="b"/>
              <a:pathLst>
                <a:path w="1225992" h="370053">
                  <a:moveTo>
                    <a:pt x="112041" y="0"/>
                  </a:moveTo>
                  <a:lnTo>
                    <a:pt x="1113951" y="0"/>
                  </a:lnTo>
                  <a:cubicBezTo>
                    <a:pt x="1143667" y="0"/>
                    <a:pt x="1172165" y="11804"/>
                    <a:pt x="1193176" y="32816"/>
                  </a:cubicBezTo>
                  <a:cubicBezTo>
                    <a:pt x="1214188" y="53828"/>
                    <a:pt x="1225992" y="82326"/>
                    <a:pt x="1225992" y="112041"/>
                  </a:cubicBezTo>
                  <a:lnTo>
                    <a:pt x="1225992" y="258012"/>
                  </a:lnTo>
                  <a:cubicBezTo>
                    <a:pt x="1225992" y="287727"/>
                    <a:pt x="1214188" y="316225"/>
                    <a:pt x="1193176" y="337237"/>
                  </a:cubicBezTo>
                  <a:cubicBezTo>
                    <a:pt x="1172165" y="358248"/>
                    <a:pt x="1143667" y="370053"/>
                    <a:pt x="1113951" y="370053"/>
                  </a:cubicBezTo>
                  <a:lnTo>
                    <a:pt x="112041" y="370053"/>
                  </a:lnTo>
                  <a:cubicBezTo>
                    <a:pt x="82326" y="370053"/>
                    <a:pt x="53828" y="358248"/>
                    <a:pt x="32816" y="337237"/>
                  </a:cubicBezTo>
                  <a:cubicBezTo>
                    <a:pt x="11804" y="316225"/>
                    <a:pt x="0" y="287727"/>
                    <a:pt x="0" y="258012"/>
                  </a:cubicBezTo>
                  <a:lnTo>
                    <a:pt x="0" y="112041"/>
                  </a:lnTo>
                  <a:cubicBezTo>
                    <a:pt x="0" y="82326"/>
                    <a:pt x="11804" y="53828"/>
                    <a:pt x="32816" y="32816"/>
                  </a:cubicBezTo>
                  <a:cubicBezTo>
                    <a:pt x="53828" y="11804"/>
                    <a:pt x="82326" y="0"/>
                    <a:pt x="112041" y="0"/>
                  </a:cubicBezTo>
                  <a:close/>
                </a:path>
              </a:pathLst>
            </a:custGeom>
            <a:solidFill>
              <a:srgbClr val="FFC600"/>
            </a:solidFill>
            <a:ln w="38100" cap="rnd">
              <a:solidFill>
                <a:srgbClr val="FFC600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1225992" cy="446253"/>
            </a:xfrm>
            <a:prstGeom prst="rect">
              <a:avLst/>
            </a:prstGeom>
          </p:spPr>
          <p:txBody>
            <a:bodyPr lIns="38458" tIns="38458" rIns="38458" bIns="38458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660506" y="2395385"/>
            <a:ext cx="95379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-123">
                <a:solidFill>
                  <a:srgbClr val="53565A"/>
                </a:solidFill>
                <a:latin typeface="Roboto 1 Bold"/>
                <a:ea typeface="Roboto 1 Bold"/>
                <a:cs typeface="Roboto 1 Bold"/>
                <a:sym typeface="Roboto 1 Bold"/>
              </a:rPr>
              <a:t>Pro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24687" y="3498837"/>
            <a:ext cx="5038626" cy="3289327"/>
          </a:xfrm>
          <a:custGeom>
            <a:avLst/>
            <a:gdLst/>
            <a:ahLst/>
            <a:cxnLst/>
            <a:rect l="l" t="t" r="r" b="b"/>
            <a:pathLst>
              <a:path w="5038626" h="3289327">
                <a:moveTo>
                  <a:pt x="0" y="0"/>
                </a:moveTo>
                <a:lnTo>
                  <a:pt x="5038626" y="0"/>
                </a:lnTo>
                <a:lnTo>
                  <a:pt x="5038626" y="3289326"/>
                </a:lnTo>
                <a:lnTo>
                  <a:pt x="0" y="3289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0999">
            <a:off x="877356" y="-184632"/>
            <a:ext cx="8701713" cy="8701713"/>
          </a:xfrm>
          <a:custGeom>
            <a:avLst/>
            <a:gdLst/>
            <a:ahLst/>
            <a:cxnLst/>
            <a:rect l="l" t="t" r="r" b="b"/>
            <a:pathLst>
              <a:path w="8701713" h="8701713">
                <a:moveTo>
                  <a:pt x="0" y="0"/>
                </a:moveTo>
                <a:lnTo>
                  <a:pt x="8701713" y="0"/>
                </a:lnTo>
                <a:lnTo>
                  <a:pt x="8701713" y="8701713"/>
                </a:lnTo>
                <a:lnTo>
                  <a:pt x="0" y="8701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8173098" y="2031514"/>
            <a:ext cx="10835000" cy="6983914"/>
            <a:chOff x="0" y="0"/>
            <a:chExt cx="14446667" cy="931188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4446667" cy="9311885"/>
              <a:chOff x="0" y="0"/>
              <a:chExt cx="2853663" cy="183938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53663" cy="1839385"/>
              </a:xfrm>
              <a:custGeom>
                <a:avLst/>
                <a:gdLst/>
                <a:ahLst/>
                <a:cxnLst/>
                <a:rect l="l" t="t" r="r" b="b"/>
                <a:pathLst>
                  <a:path w="2853663" h="1839385">
                    <a:moveTo>
                      <a:pt x="36441" y="0"/>
                    </a:moveTo>
                    <a:lnTo>
                      <a:pt x="2817222" y="0"/>
                    </a:lnTo>
                    <a:cubicBezTo>
                      <a:pt x="2837348" y="0"/>
                      <a:pt x="2853663" y="16315"/>
                      <a:pt x="2853663" y="36441"/>
                    </a:cubicBezTo>
                    <a:lnTo>
                      <a:pt x="2853663" y="1802944"/>
                    </a:lnTo>
                    <a:cubicBezTo>
                      <a:pt x="2853663" y="1823070"/>
                      <a:pt x="2837348" y="1839385"/>
                      <a:pt x="2817222" y="1839385"/>
                    </a:cubicBezTo>
                    <a:lnTo>
                      <a:pt x="36441" y="1839385"/>
                    </a:lnTo>
                    <a:cubicBezTo>
                      <a:pt x="16315" y="1839385"/>
                      <a:pt x="0" y="1823070"/>
                      <a:pt x="0" y="1802944"/>
                    </a:cubicBezTo>
                    <a:lnTo>
                      <a:pt x="0" y="36441"/>
                    </a:lnTo>
                    <a:cubicBezTo>
                      <a:pt x="0" y="16315"/>
                      <a:pt x="16315" y="0"/>
                      <a:pt x="36441" y="0"/>
                    </a:cubicBezTo>
                    <a:close/>
                  </a:path>
                </a:pathLst>
              </a:custGeom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2853663" cy="1887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47985" y="1056883"/>
              <a:ext cx="10475968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 i="1">
                  <a:solidFill>
                    <a:srgbClr val="53555C"/>
                  </a:solidFill>
                  <a:latin typeface="Roboto 3 Light Italics"/>
                  <a:ea typeface="Roboto 3 Light Italics"/>
                  <a:cs typeface="Roboto 3 Light Italics"/>
                  <a:sym typeface="Roboto 3 Light Italics"/>
                </a:rPr>
                <a:t>/ Soluções </a:t>
              </a:r>
              <a:r>
                <a:rPr lang="en-US" sz="3600" b="1" i="1">
                  <a:solidFill>
                    <a:srgbClr val="53555C"/>
                  </a:solidFill>
                  <a:latin typeface="Roboto 3 Bold Italics"/>
                  <a:ea typeface="Roboto 3 Bold Italics"/>
                  <a:cs typeface="Roboto 3 Bold Italics"/>
                  <a:sym typeface="Roboto 3 Bold Italics"/>
                </a:rPr>
                <a:t>intuitivas </a:t>
              </a:r>
              <a:r>
                <a:rPr lang="en-US" sz="3600" i="1">
                  <a:solidFill>
                    <a:srgbClr val="53555C"/>
                  </a:solidFill>
                  <a:latin typeface="Roboto 3 Light Italics"/>
                  <a:ea typeface="Roboto 3 Light Italics"/>
                  <a:cs typeface="Roboto 3 Light Italics"/>
                  <a:sym typeface="Roboto 3 Light Italics"/>
                </a:rPr>
                <a:t>e </a:t>
              </a:r>
              <a:r>
                <a:rPr lang="en-US" sz="3600" b="1" i="1">
                  <a:solidFill>
                    <a:srgbClr val="53555C"/>
                  </a:solidFill>
                  <a:latin typeface="Roboto 3 Bold Italics"/>
                  <a:ea typeface="Roboto 3 Bold Italics"/>
                  <a:cs typeface="Roboto 3 Bold Italics"/>
                  <a:sym typeface="Roboto 3 Bold Italics"/>
                </a:rPr>
                <a:t>fáceis de usar.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7985" y="2363289"/>
              <a:ext cx="10820400" cy="1656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 i="1">
                  <a:solidFill>
                    <a:srgbClr val="53555C"/>
                  </a:solidFill>
                  <a:latin typeface="Roboto 3 Light Italics"/>
                  <a:ea typeface="Roboto 3 Light Italics"/>
                  <a:cs typeface="Roboto 3 Light Italics"/>
                  <a:sym typeface="Roboto 3 Light Italics"/>
                </a:rPr>
                <a:t>/ Redução de erros e </a:t>
              </a:r>
              <a:r>
                <a:rPr lang="en-US" sz="3600" b="1" i="1">
                  <a:solidFill>
                    <a:srgbClr val="53555C"/>
                  </a:solidFill>
                  <a:latin typeface="Roboto 3 Bold Italics"/>
                  <a:ea typeface="Roboto 3 Bold Italics"/>
                  <a:cs typeface="Roboto 3 Bold Italics"/>
                  <a:sym typeface="Roboto 3 Bold Italics"/>
                </a:rPr>
                <a:t>economia de tempo.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7985" y="4520596"/>
              <a:ext cx="10820400" cy="1656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 i="1">
                  <a:solidFill>
                    <a:srgbClr val="53555C"/>
                  </a:solidFill>
                  <a:latin typeface="Roboto 3 Light Italics"/>
                  <a:ea typeface="Roboto 3 Light Italics"/>
                  <a:cs typeface="Roboto 3 Light Italics"/>
                  <a:sym typeface="Roboto 3 Light Italics"/>
                </a:rPr>
                <a:t>/ </a:t>
              </a:r>
              <a:r>
                <a:rPr lang="en-US" sz="3600" b="1" i="1">
                  <a:solidFill>
                    <a:srgbClr val="53555C"/>
                  </a:solidFill>
                  <a:latin typeface="Roboto 3 Bold Italics"/>
                  <a:ea typeface="Roboto 3 Bold Italics"/>
                  <a:cs typeface="Roboto 3 Bold Italics"/>
                  <a:sym typeface="Roboto 3 Bold Italics"/>
                </a:rPr>
                <a:t>100% compatível </a:t>
              </a:r>
              <a:r>
                <a:rPr lang="en-US" sz="3600" i="1">
                  <a:solidFill>
                    <a:srgbClr val="53555C"/>
                  </a:solidFill>
                  <a:latin typeface="Roboto 3 Light Italics"/>
                  <a:ea typeface="Roboto 3 Light Italics"/>
                  <a:cs typeface="Roboto 3 Light Italics"/>
                  <a:sym typeface="Roboto 3 Light Italics"/>
                </a:rPr>
                <a:t>com a legislação trabalhista.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7985" y="6677902"/>
              <a:ext cx="10475968" cy="1656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 i="1">
                  <a:solidFill>
                    <a:srgbClr val="53555C"/>
                  </a:solidFill>
                  <a:latin typeface="Roboto 3 Light Italics"/>
                  <a:ea typeface="Roboto 3 Light Italics"/>
                  <a:cs typeface="Roboto 3 Light Italics"/>
                  <a:sym typeface="Roboto 3 Light Italics"/>
                </a:rPr>
                <a:t>/ Atendimento </a:t>
              </a:r>
              <a:r>
                <a:rPr lang="en-US" sz="3600" b="1" i="1">
                  <a:solidFill>
                    <a:srgbClr val="53555C"/>
                  </a:solidFill>
                  <a:latin typeface="Roboto 3 Bold Italics"/>
                  <a:ea typeface="Roboto 3 Bold Italics"/>
                  <a:cs typeface="Roboto 3 Bold Italics"/>
                  <a:sym typeface="Roboto 3 Bold Italics"/>
                </a:rPr>
                <a:t>próximo</a:t>
              </a:r>
              <a:r>
                <a:rPr lang="en-US" sz="3600" i="1">
                  <a:solidFill>
                    <a:srgbClr val="53555C"/>
                  </a:solidFill>
                  <a:latin typeface="Roboto 3 Light Italics"/>
                  <a:ea typeface="Roboto 3 Light Italics"/>
                  <a:cs typeface="Roboto 3 Light Italics"/>
                  <a:sym typeface="Roboto 3 Light Italics"/>
                </a:rPr>
                <a:t> e </a:t>
              </a:r>
              <a:r>
                <a:rPr lang="en-US" sz="3600" b="1" i="1">
                  <a:solidFill>
                    <a:srgbClr val="53555C"/>
                  </a:solidFill>
                  <a:latin typeface="Roboto 3 Bold Italics"/>
                  <a:ea typeface="Roboto 3 Bold Italics"/>
                  <a:cs typeface="Roboto 3 Bold Italics"/>
                  <a:sym typeface="Roboto 3 Bold Italics"/>
                </a:rPr>
                <a:t>suporte especializado.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792261" y="853479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9"/>
                </a:lnTo>
                <a:lnTo>
                  <a:pt x="0" y="547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1610665" y="5896028"/>
            <a:ext cx="3617547" cy="1104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0"/>
              </a:lnSpc>
            </a:pPr>
            <a:r>
              <a:rPr lang="en-US" sz="9057" b="1" spc="-498">
                <a:solidFill>
                  <a:srgbClr val="53555C"/>
                </a:solidFill>
                <a:latin typeface="Roboto 1 Bold"/>
                <a:ea typeface="Roboto 1 Bold"/>
                <a:cs typeface="Roboto 1 Bold"/>
                <a:sym typeface="Roboto 1 Bold"/>
              </a:rPr>
              <a:t>Por que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58725" y="6887195"/>
            <a:ext cx="5499935" cy="21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0"/>
              </a:lnSpc>
            </a:pPr>
            <a:r>
              <a:rPr lang="en-US" sz="9057" b="1" spc="-498">
                <a:solidFill>
                  <a:srgbClr val="53555C"/>
                </a:solidFill>
                <a:latin typeface="Roboto 1 Bold"/>
                <a:ea typeface="Roboto 1 Bold"/>
                <a:cs typeface="Roboto 1 Bold"/>
                <a:sym typeface="Roboto 1 Bold"/>
              </a:rPr>
              <a:t>escolher </a:t>
            </a:r>
          </a:p>
          <a:p>
            <a:pPr algn="l">
              <a:lnSpc>
                <a:spcPts val="8060"/>
              </a:lnSpc>
            </a:pPr>
            <a:r>
              <a:rPr lang="en-US" sz="9057" spc="-498">
                <a:solidFill>
                  <a:srgbClr val="53555C"/>
                </a:solidFill>
                <a:latin typeface="Roboto 2 Light"/>
                <a:ea typeface="Roboto 2 Light"/>
                <a:cs typeface="Roboto 2 Light"/>
                <a:sym typeface="Roboto 2 Light"/>
              </a:rPr>
              <a:t>a Secullum?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0999">
            <a:off x="-1150847" y="-1192034"/>
            <a:ext cx="8701713" cy="8701713"/>
          </a:xfrm>
          <a:custGeom>
            <a:avLst/>
            <a:gdLst/>
            <a:ahLst/>
            <a:cxnLst/>
            <a:rect l="l" t="t" r="r" b="b"/>
            <a:pathLst>
              <a:path w="8701713" h="8701713">
                <a:moveTo>
                  <a:pt x="0" y="0"/>
                </a:moveTo>
                <a:lnTo>
                  <a:pt x="8701713" y="0"/>
                </a:lnTo>
                <a:lnTo>
                  <a:pt x="8701713" y="8701713"/>
                </a:lnTo>
                <a:lnTo>
                  <a:pt x="0" y="8701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994547" y="6727998"/>
            <a:ext cx="5174456" cy="3122000"/>
            <a:chOff x="0" y="0"/>
            <a:chExt cx="6899275" cy="416266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6899275" cy="4162667"/>
              <a:chOff x="0" y="0"/>
              <a:chExt cx="1362820" cy="82225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62820" cy="822255"/>
              </a:xfrm>
              <a:custGeom>
                <a:avLst/>
                <a:gdLst/>
                <a:ahLst/>
                <a:cxnLst/>
                <a:rect l="l" t="t" r="r" b="b"/>
                <a:pathLst>
                  <a:path w="1362820" h="822255">
                    <a:moveTo>
                      <a:pt x="76305" y="0"/>
                    </a:moveTo>
                    <a:lnTo>
                      <a:pt x="1286514" y="0"/>
                    </a:lnTo>
                    <a:cubicBezTo>
                      <a:pt x="1306752" y="0"/>
                      <a:pt x="1326160" y="8039"/>
                      <a:pt x="1340470" y="22349"/>
                    </a:cubicBezTo>
                    <a:cubicBezTo>
                      <a:pt x="1354780" y="36659"/>
                      <a:pt x="1362820" y="56068"/>
                      <a:pt x="1362820" y="76305"/>
                    </a:cubicBezTo>
                    <a:lnTo>
                      <a:pt x="1362820" y="745950"/>
                    </a:lnTo>
                    <a:cubicBezTo>
                      <a:pt x="1362820" y="766187"/>
                      <a:pt x="1354780" y="785596"/>
                      <a:pt x="1340470" y="799906"/>
                    </a:cubicBezTo>
                    <a:cubicBezTo>
                      <a:pt x="1326160" y="814216"/>
                      <a:pt x="1306752" y="822255"/>
                      <a:pt x="1286514" y="822255"/>
                    </a:cubicBezTo>
                    <a:lnTo>
                      <a:pt x="76305" y="822255"/>
                    </a:lnTo>
                    <a:cubicBezTo>
                      <a:pt x="56068" y="822255"/>
                      <a:pt x="36659" y="814216"/>
                      <a:pt x="22349" y="799906"/>
                    </a:cubicBezTo>
                    <a:cubicBezTo>
                      <a:pt x="8039" y="785596"/>
                      <a:pt x="0" y="766187"/>
                      <a:pt x="0" y="745950"/>
                    </a:cubicBezTo>
                    <a:lnTo>
                      <a:pt x="0" y="76305"/>
                    </a:lnTo>
                    <a:cubicBezTo>
                      <a:pt x="0" y="56068"/>
                      <a:pt x="8039" y="36659"/>
                      <a:pt x="22349" y="22349"/>
                    </a:cubicBezTo>
                    <a:cubicBezTo>
                      <a:pt x="36659" y="8039"/>
                      <a:pt x="56068" y="0"/>
                      <a:pt x="76305" y="0"/>
                    </a:cubicBezTo>
                    <a:close/>
                  </a:path>
                </a:pathLst>
              </a:custGeom>
              <a:solidFill>
                <a:srgbClr val="75787B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1362820" cy="8698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81000" y="539668"/>
              <a:ext cx="912497" cy="869755"/>
            </a:xfrm>
            <a:custGeom>
              <a:avLst/>
              <a:gdLst/>
              <a:ahLst/>
              <a:cxnLst/>
              <a:rect l="l" t="t" r="r" b="b"/>
              <a:pathLst>
                <a:path w="912497" h="869755">
                  <a:moveTo>
                    <a:pt x="0" y="0"/>
                  </a:moveTo>
                  <a:lnTo>
                    <a:pt x="912497" y="0"/>
                  </a:lnTo>
                  <a:lnTo>
                    <a:pt x="912497" y="869754"/>
                  </a:lnTo>
                  <a:lnTo>
                    <a:pt x="0" y="86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81000" y="1576763"/>
              <a:ext cx="2113076" cy="636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2914" spc="-90" dirty="0">
                  <a:solidFill>
                    <a:srgbClr val="FFFFFF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Somos a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1000" y="2223911"/>
              <a:ext cx="2754522" cy="1046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86"/>
                </a:lnSpc>
              </a:pPr>
              <a:r>
                <a:rPr lang="en-US" sz="3950" b="1" spc="-165" dirty="0" err="1">
                  <a:solidFill>
                    <a:srgbClr val="FFC600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maior</a:t>
              </a:r>
              <a:r>
                <a:rPr lang="en-US" sz="3950" b="1" spc="-165" dirty="0">
                  <a:solidFill>
                    <a:srgbClr val="FFC600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 </a:t>
              </a:r>
              <a:r>
                <a:rPr lang="en-US" sz="3950" b="1" spc="-165" dirty="0" err="1">
                  <a:solidFill>
                    <a:srgbClr val="FFC600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empresa</a:t>
              </a:r>
              <a:endParaRPr lang="en-US" sz="3950" b="1" spc="-165" dirty="0">
                <a:solidFill>
                  <a:srgbClr val="FFC600"/>
                </a:solidFill>
                <a:latin typeface="Roboto 1 Bold"/>
                <a:ea typeface="Roboto 1 Bold"/>
                <a:cs typeface="Roboto 1 Bold"/>
                <a:sym typeface="Roboto 1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1000" y="3100284"/>
              <a:ext cx="4511852" cy="675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47"/>
                </a:lnSpc>
                <a:spcBef>
                  <a:spcPct val="0"/>
                </a:spcBef>
              </a:pPr>
              <a:r>
                <a:rPr lang="en-US" sz="3034" b="1" spc="-94">
                  <a:solidFill>
                    <a:srgbClr val="FFFFFF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de ponto do Brasil.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1673" y="6727998"/>
            <a:ext cx="5174456" cy="3122000"/>
            <a:chOff x="0" y="0"/>
            <a:chExt cx="6899275" cy="416266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899275" cy="4162667"/>
              <a:chOff x="0" y="0"/>
              <a:chExt cx="1362820" cy="8222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362820" cy="822255"/>
              </a:xfrm>
              <a:custGeom>
                <a:avLst/>
                <a:gdLst/>
                <a:ahLst/>
                <a:cxnLst/>
                <a:rect l="l" t="t" r="r" b="b"/>
                <a:pathLst>
                  <a:path w="1362820" h="822255">
                    <a:moveTo>
                      <a:pt x="76305" y="0"/>
                    </a:moveTo>
                    <a:lnTo>
                      <a:pt x="1286514" y="0"/>
                    </a:lnTo>
                    <a:cubicBezTo>
                      <a:pt x="1306752" y="0"/>
                      <a:pt x="1326160" y="8039"/>
                      <a:pt x="1340470" y="22349"/>
                    </a:cubicBezTo>
                    <a:cubicBezTo>
                      <a:pt x="1354780" y="36659"/>
                      <a:pt x="1362820" y="56068"/>
                      <a:pt x="1362820" y="76305"/>
                    </a:cubicBezTo>
                    <a:lnTo>
                      <a:pt x="1362820" y="745950"/>
                    </a:lnTo>
                    <a:cubicBezTo>
                      <a:pt x="1362820" y="766187"/>
                      <a:pt x="1354780" y="785596"/>
                      <a:pt x="1340470" y="799906"/>
                    </a:cubicBezTo>
                    <a:cubicBezTo>
                      <a:pt x="1326160" y="814216"/>
                      <a:pt x="1306752" y="822255"/>
                      <a:pt x="1286514" y="822255"/>
                    </a:cubicBezTo>
                    <a:lnTo>
                      <a:pt x="76305" y="822255"/>
                    </a:lnTo>
                    <a:cubicBezTo>
                      <a:pt x="56068" y="822255"/>
                      <a:pt x="36659" y="814216"/>
                      <a:pt x="22349" y="799906"/>
                    </a:cubicBezTo>
                    <a:cubicBezTo>
                      <a:pt x="8039" y="785596"/>
                      <a:pt x="0" y="766187"/>
                      <a:pt x="0" y="745950"/>
                    </a:cubicBezTo>
                    <a:lnTo>
                      <a:pt x="0" y="76305"/>
                    </a:lnTo>
                    <a:cubicBezTo>
                      <a:pt x="0" y="56068"/>
                      <a:pt x="8039" y="36659"/>
                      <a:pt x="22349" y="22349"/>
                    </a:cubicBezTo>
                    <a:cubicBezTo>
                      <a:pt x="36659" y="8039"/>
                      <a:pt x="56068" y="0"/>
                      <a:pt x="76305" y="0"/>
                    </a:cubicBezTo>
                    <a:close/>
                  </a:path>
                </a:pathLst>
              </a:custGeom>
              <a:solidFill>
                <a:srgbClr val="FFC6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1362820" cy="8698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654611" y="317204"/>
              <a:ext cx="1209111" cy="1094246"/>
            </a:xfrm>
            <a:custGeom>
              <a:avLst/>
              <a:gdLst/>
              <a:ahLst/>
              <a:cxnLst/>
              <a:rect l="l" t="t" r="r" b="b"/>
              <a:pathLst>
                <a:path w="1209111" h="1094246">
                  <a:moveTo>
                    <a:pt x="0" y="0"/>
                  </a:moveTo>
                  <a:lnTo>
                    <a:pt x="1209112" y="0"/>
                  </a:lnTo>
                  <a:lnTo>
                    <a:pt x="1209112" y="1094245"/>
                  </a:lnTo>
                  <a:lnTo>
                    <a:pt x="0" y="109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83053" y="1982536"/>
              <a:ext cx="4670010" cy="636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2914" spc="-9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Impactamos mais de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83053" y="3294608"/>
              <a:ext cx="5116297" cy="644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2914" b="1" spc="-90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de Secullum Ponto Web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83053" y="2445708"/>
              <a:ext cx="5116297" cy="906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66"/>
                </a:lnSpc>
                <a:spcBef>
                  <a:spcPct val="0"/>
                </a:spcBef>
              </a:pPr>
              <a:r>
                <a:rPr lang="en-US" sz="4118" b="1" spc="-127">
                  <a:solidFill>
                    <a:srgbClr val="FDFDFD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100.000 clientes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91491" y="6727998"/>
            <a:ext cx="5174456" cy="3122000"/>
            <a:chOff x="0" y="0"/>
            <a:chExt cx="6899275" cy="416266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6899275" cy="4162667"/>
              <a:chOff x="0" y="0"/>
              <a:chExt cx="1362820" cy="82225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362820" cy="822255"/>
              </a:xfrm>
              <a:custGeom>
                <a:avLst/>
                <a:gdLst/>
                <a:ahLst/>
                <a:cxnLst/>
                <a:rect l="l" t="t" r="r" b="b"/>
                <a:pathLst>
                  <a:path w="1362820" h="822255">
                    <a:moveTo>
                      <a:pt x="76305" y="0"/>
                    </a:moveTo>
                    <a:lnTo>
                      <a:pt x="1286514" y="0"/>
                    </a:lnTo>
                    <a:cubicBezTo>
                      <a:pt x="1306752" y="0"/>
                      <a:pt x="1326160" y="8039"/>
                      <a:pt x="1340470" y="22349"/>
                    </a:cubicBezTo>
                    <a:cubicBezTo>
                      <a:pt x="1354780" y="36659"/>
                      <a:pt x="1362820" y="56068"/>
                      <a:pt x="1362820" y="76305"/>
                    </a:cubicBezTo>
                    <a:lnTo>
                      <a:pt x="1362820" y="745950"/>
                    </a:lnTo>
                    <a:cubicBezTo>
                      <a:pt x="1362820" y="766187"/>
                      <a:pt x="1354780" y="785596"/>
                      <a:pt x="1340470" y="799906"/>
                    </a:cubicBezTo>
                    <a:cubicBezTo>
                      <a:pt x="1326160" y="814216"/>
                      <a:pt x="1306752" y="822255"/>
                      <a:pt x="1286514" y="822255"/>
                    </a:cubicBezTo>
                    <a:lnTo>
                      <a:pt x="76305" y="822255"/>
                    </a:lnTo>
                    <a:cubicBezTo>
                      <a:pt x="56068" y="822255"/>
                      <a:pt x="36659" y="814216"/>
                      <a:pt x="22349" y="799906"/>
                    </a:cubicBezTo>
                    <a:cubicBezTo>
                      <a:pt x="8039" y="785596"/>
                      <a:pt x="0" y="766187"/>
                      <a:pt x="0" y="745950"/>
                    </a:cubicBezTo>
                    <a:lnTo>
                      <a:pt x="0" y="76305"/>
                    </a:lnTo>
                    <a:cubicBezTo>
                      <a:pt x="0" y="56068"/>
                      <a:pt x="8039" y="36659"/>
                      <a:pt x="22349" y="22349"/>
                    </a:cubicBezTo>
                    <a:cubicBezTo>
                      <a:pt x="36659" y="8039"/>
                      <a:pt x="56068" y="0"/>
                      <a:pt x="7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1362820" cy="8698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626071" y="416729"/>
              <a:ext cx="1084474" cy="1215097"/>
            </a:xfrm>
            <a:custGeom>
              <a:avLst/>
              <a:gdLst/>
              <a:ahLst/>
              <a:cxnLst/>
              <a:rect l="l" t="t" r="r" b="b"/>
              <a:pathLst>
                <a:path w="1084474" h="1215097">
                  <a:moveTo>
                    <a:pt x="0" y="0"/>
                  </a:moveTo>
                  <a:lnTo>
                    <a:pt x="1084474" y="0"/>
                  </a:lnTo>
                  <a:lnTo>
                    <a:pt x="1084474" y="1215097"/>
                  </a:lnTo>
                  <a:lnTo>
                    <a:pt x="0" y="1215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53593" y="1836274"/>
              <a:ext cx="4670010" cy="636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2914" spc="-9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Dominamos o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53593" y="2506069"/>
              <a:ext cx="2335005" cy="636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2914" spc="-9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tratamento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53593" y="3057295"/>
              <a:ext cx="3397989" cy="881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30"/>
                </a:lnSpc>
                <a:spcBef>
                  <a:spcPct val="0"/>
                </a:spcBef>
              </a:pPr>
              <a:r>
                <a:rPr lang="en-US" sz="3950" b="1" spc="-122">
                  <a:solidFill>
                    <a:srgbClr val="FFC600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há 26 anos!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826698" y="2437313"/>
              <a:ext cx="2141186" cy="674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47"/>
                </a:lnSpc>
                <a:spcBef>
                  <a:spcPct val="0"/>
                </a:spcBef>
              </a:pPr>
              <a:r>
                <a:rPr lang="en-US" sz="3034" b="1" spc="-94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de ponto,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32059" y="1402689"/>
            <a:ext cx="15936944" cy="5087295"/>
            <a:chOff x="0" y="0"/>
            <a:chExt cx="2469050" cy="78815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469050" cy="788155"/>
            </a:xfrm>
            <a:custGeom>
              <a:avLst/>
              <a:gdLst/>
              <a:ahLst/>
              <a:cxnLst/>
              <a:rect l="l" t="t" r="r" b="b"/>
              <a:pathLst>
                <a:path w="2469050" h="788155">
                  <a:moveTo>
                    <a:pt x="11173" y="0"/>
                  </a:moveTo>
                  <a:lnTo>
                    <a:pt x="2457877" y="0"/>
                  </a:lnTo>
                  <a:cubicBezTo>
                    <a:pt x="2460840" y="0"/>
                    <a:pt x="2463682" y="1177"/>
                    <a:pt x="2465777" y="3273"/>
                  </a:cubicBezTo>
                  <a:cubicBezTo>
                    <a:pt x="2467873" y="5368"/>
                    <a:pt x="2469050" y="8210"/>
                    <a:pt x="2469050" y="11173"/>
                  </a:cubicBezTo>
                  <a:lnTo>
                    <a:pt x="2469050" y="776982"/>
                  </a:lnTo>
                  <a:cubicBezTo>
                    <a:pt x="2469050" y="783153"/>
                    <a:pt x="2464047" y="788155"/>
                    <a:pt x="2457877" y="788155"/>
                  </a:cubicBezTo>
                  <a:lnTo>
                    <a:pt x="11173" y="788155"/>
                  </a:lnTo>
                  <a:cubicBezTo>
                    <a:pt x="5002" y="788155"/>
                    <a:pt x="0" y="783153"/>
                    <a:pt x="0" y="776982"/>
                  </a:cubicBezTo>
                  <a:lnTo>
                    <a:pt x="0" y="11173"/>
                  </a:lnTo>
                  <a:cubicBezTo>
                    <a:pt x="0" y="5002"/>
                    <a:pt x="5002" y="0"/>
                    <a:pt x="11173" y="0"/>
                  </a:cubicBezTo>
                  <a:close/>
                </a:path>
              </a:pathLst>
            </a:custGeom>
            <a:blipFill>
              <a:blip r:embed="rId7"/>
              <a:stretch>
                <a:fillRect t="-34065" r="-2851" b="-8060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5397" y="571360"/>
            <a:ext cx="3883074" cy="9283470"/>
            <a:chOff x="0" y="0"/>
            <a:chExt cx="489375" cy="116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375" cy="1169975"/>
            </a:xfrm>
            <a:custGeom>
              <a:avLst/>
              <a:gdLst/>
              <a:ahLst/>
              <a:cxnLst/>
              <a:rect l="l" t="t" r="r" b="b"/>
              <a:pathLst>
                <a:path w="489375" h="1169975">
                  <a:moveTo>
                    <a:pt x="45856" y="0"/>
                  </a:moveTo>
                  <a:lnTo>
                    <a:pt x="443519" y="0"/>
                  </a:lnTo>
                  <a:cubicBezTo>
                    <a:pt x="468845" y="0"/>
                    <a:pt x="489375" y="20531"/>
                    <a:pt x="489375" y="45856"/>
                  </a:cubicBezTo>
                  <a:lnTo>
                    <a:pt x="489375" y="1124118"/>
                  </a:lnTo>
                  <a:cubicBezTo>
                    <a:pt x="489375" y="1136280"/>
                    <a:pt x="484544" y="1147944"/>
                    <a:pt x="475944" y="1156544"/>
                  </a:cubicBezTo>
                  <a:cubicBezTo>
                    <a:pt x="467344" y="1165144"/>
                    <a:pt x="455681" y="1169975"/>
                    <a:pt x="443519" y="1169975"/>
                  </a:cubicBezTo>
                  <a:lnTo>
                    <a:pt x="45856" y="1169975"/>
                  </a:lnTo>
                  <a:cubicBezTo>
                    <a:pt x="20531" y="1169975"/>
                    <a:pt x="0" y="1149444"/>
                    <a:pt x="0" y="1124118"/>
                  </a:cubicBezTo>
                  <a:lnTo>
                    <a:pt x="0" y="45856"/>
                  </a:lnTo>
                  <a:cubicBezTo>
                    <a:pt x="0" y="20531"/>
                    <a:pt x="20531" y="0"/>
                    <a:pt x="45856" y="0"/>
                  </a:cubicBezTo>
                  <a:close/>
                </a:path>
              </a:pathLst>
            </a:custGeom>
            <a:blipFill>
              <a:blip r:embed="rId2"/>
              <a:stretch>
                <a:fillRect l="-52013" t="-1186" r="-11207" b="-128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099778" y="571360"/>
            <a:ext cx="4924916" cy="9283470"/>
            <a:chOff x="0" y="0"/>
            <a:chExt cx="1297097" cy="24450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97097" cy="2445029"/>
            </a:xfrm>
            <a:custGeom>
              <a:avLst/>
              <a:gdLst/>
              <a:ahLst/>
              <a:cxnLst/>
              <a:rect l="l" t="t" r="r" b="b"/>
              <a:pathLst>
                <a:path w="1297097" h="2445029">
                  <a:moveTo>
                    <a:pt x="80171" y="0"/>
                  </a:moveTo>
                  <a:lnTo>
                    <a:pt x="1216926" y="0"/>
                  </a:lnTo>
                  <a:cubicBezTo>
                    <a:pt x="1261203" y="0"/>
                    <a:pt x="1297097" y="35894"/>
                    <a:pt x="1297097" y="80171"/>
                  </a:cubicBezTo>
                  <a:lnTo>
                    <a:pt x="1297097" y="2364858"/>
                  </a:lnTo>
                  <a:cubicBezTo>
                    <a:pt x="1297097" y="2386120"/>
                    <a:pt x="1288651" y="2406512"/>
                    <a:pt x="1273616" y="2421547"/>
                  </a:cubicBezTo>
                  <a:cubicBezTo>
                    <a:pt x="1258581" y="2436582"/>
                    <a:pt x="1238189" y="2445029"/>
                    <a:pt x="1216926" y="2445029"/>
                  </a:cubicBezTo>
                  <a:lnTo>
                    <a:pt x="80171" y="2445029"/>
                  </a:lnTo>
                  <a:cubicBezTo>
                    <a:pt x="58909" y="2445029"/>
                    <a:pt x="38517" y="2436582"/>
                    <a:pt x="23482" y="2421547"/>
                  </a:cubicBezTo>
                  <a:cubicBezTo>
                    <a:pt x="8447" y="2406512"/>
                    <a:pt x="0" y="2386120"/>
                    <a:pt x="0" y="2364858"/>
                  </a:cubicBezTo>
                  <a:lnTo>
                    <a:pt x="0" y="80171"/>
                  </a:lnTo>
                  <a:cubicBezTo>
                    <a:pt x="0" y="58909"/>
                    <a:pt x="8447" y="38517"/>
                    <a:pt x="23482" y="23482"/>
                  </a:cubicBezTo>
                  <a:cubicBezTo>
                    <a:pt x="38517" y="8447"/>
                    <a:pt x="58909" y="0"/>
                    <a:pt x="80171" y="0"/>
                  </a:cubicBezTo>
                  <a:close/>
                </a:path>
              </a:pathLst>
            </a:custGeom>
            <a:solidFill>
              <a:srgbClr val="EFEEE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297097" cy="2492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99778" y="571360"/>
            <a:ext cx="1989019" cy="9283470"/>
            <a:chOff x="0" y="0"/>
            <a:chExt cx="523857" cy="24450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3857" cy="2445029"/>
            </a:xfrm>
            <a:custGeom>
              <a:avLst/>
              <a:gdLst/>
              <a:ahLst/>
              <a:cxnLst/>
              <a:rect l="l" t="t" r="r" b="b"/>
              <a:pathLst>
                <a:path w="523857" h="2445029">
                  <a:moveTo>
                    <a:pt x="0" y="0"/>
                  </a:moveTo>
                  <a:lnTo>
                    <a:pt x="523857" y="0"/>
                  </a:lnTo>
                  <a:lnTo>
                    <a:pt x="523857" y="2445029"/>
                  </a:lnTo>
                  <a:lnTo>
                    <a:pt x="0" y="2445029"/>
                  </a:lnTo>
                  <a:close/>
                </a:path>
              </a:pathLst>
            </a:custGeom>
            <a:solidFill>
              <a:srgbClr val="EFEEE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23857" cy="2492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502006" y="6045033"/>
            <a:ext cx="3940089" cy="1040583"/>
            <a:chOff x="0" y="0"/>
            <a:chExt cx="5253452" cy="138744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253452" cy="1387444"/>
              <a:chOff x="0" y="0"/>
              <a:chExt cx="1037719" cy="27406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37719" cy="274063"/>
              </a:xfrm>
              <a:custGeom>
                <a:avLst/>
                <a:gdLst/>
                <a:ahLst/>
                <a:cxnLst/>
                <a:rect l="l" t="t" r="r" b="b"/>
                <a:pathLst>
                  <a:path w="1037719" h="274063">
                    <a:moveTo>
                      <a:pt x="100210" y="0"/>
                    </a:moveTo>
                    <a:lnTo>
                      <a:pt x="937509" y="0"/>
                    </a:lnTo>
                    <a:cubicBezTo>
                      <a:pt x="992853" y="0"/>
                      <a:pt x="1037719" y="44866"/>
                      <a:pt x="1037719" y="100210"/>
                    </a:cubicBezTo>
                    <a:lnTo>
                      <a:pt x="1037719" y="173853"/>
                    </a:lnTo>
                    <a:cubicBezTo>
                      <a:pt x="1037719" y="229197"/>
                      <a:pt x="992853" y="274063"/>
                      <a:pt x="937509" y="274063"/>
                    </a:cubicBezTo>
                    <a:lnTo>
                      <a:pt x="100210" y="274063"/>
                    </a:lnTo>
                    <a:cubicBezTo>
                      <a:pt x="44866" y="274063"/>
                      <a:pt x="0" y="229197"/>
                      <a:pt x="0" y="173853"/>
                    </a:cubicBezTo>
                    <a:lnTo>
                      <a:pt x="0" y="100210"/>
                    </a:lnTo>
                    <a:cubicBezTo>
                      <a:pt x="0" y="44866"/>
                      <a:pt x="44866" y="0"/>
                      <a:pt x="100210" y="0"/>
                    </a:cubicBezTo>
                    <a:close/>
                  </a:path>
                </a:pathLst>
              </a:custGeom>
              <a:solidFill>
                <a:srgbClr val="FFC6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1037719" cy="3216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04812" y="326154"/>
              <a:ext cx="4643829" cy="76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8"/>
                </a:lnSpc>
              </a:pPr>
              <a:r>
                <a:rPr lang="en-US" sz="2115" b="1" spc="23">
                  <a:solidFill>
                    <a:srgbClr val="FFFFFF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Mais segurança, controle </a:t>
              </a:r>
            </a:p>
            <a:p>
              <a:pPr algn="ctr">
                <a:lnSpc>
                  <a:spcPts val="2178"/>
                </a:lnSpc>
              </a:pPr>
              <a:r>
                <a:rPr lang="en-US" sz="2115" b="1" spc="23">
                  <a:solidFill>
                    <a:srgbClr val="FFFFFF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e proteção de informações.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08487" y="476125"/>
            <a:ext cx="613978" cy="880036"/>
            <a:chOff x="0" y="0"/>
            <a:chExt cx="381000" cy="546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1000" cy="546100"/>
            </a:xfrm>
            <a:custGeom>
              <a:avLst/>
              <a:gdLst/>
              <a:ahLst/>
              <a:cxnLst/>
              <a:rect l="l" t="t" r="r" b="b"/>
              <a:pathLst>
                <a:path w="381000" h="546100">
                  <a:moveTo>
                    <a:pt x="381000" y="49530"/>
                  </a:moveTo>
                  <a:lnTo>
                    <a:pt x="381000" y="546100"/>
                  </a:lnTo>
                  <a:lnTo>
                    <a:pt x="190500" y="447040"/>
                  </a:lnTo>
                  <a:lnTo>
                    <a:pt x="0" y="546100"/>
                  </a:lnTo>
                  <a:lnTo>
                    <a:pt x="0" y="49530"/>
                  </a:lnTo>
                  <a:cubicBezTo>
                    <a:pt x="0" y="22860"/>
                    <a:pt x="22860" y="0"/>
                    <a:pt x="49530" y="0"/>
                  </a:cubicBezTo>
                  <a:lnTo>
                    <a:pt x="331470" y="0"/>
                  </a:lnTo>
                  <a:cubicBezTo>
                    <a:pt x="358140" y="0"/>
                    <a:pt x="381000" y="21590"/>
                    <a:pt x="381000" y="50800"/>
                  </a:cubicBezTo>
                  <a:close/>
                </a:path>
              </a:pathLst>
            </a:custGeom>
            <a:solidFill>
              <a:srgbClr val="FFC6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1000" cy="494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8076886" y="598642"/>
            <a:ext cx="477181" cy="477181"/>
          </a:xfrm>
          <a:custGeom>
            <a:avLst/>
            <a:gdLst/>
            <a:ahLst/>
            <a:cxnLst/>
            <a:rect l="l" t="t" r="r" b="b"/>
            <a:pathLst>
              <a:path w="477181" h="477181">
                <a:moveTo>
                  <a:pt x="0" y="0"/>
                </a:moveTo>
                <a:lnTo>
                  <a:pt x="477181" y="0"/>
                </a:lnTo>
                <a:lnTo>
                  <a:pt x="477181" y="477182"/>
                </a:lnTo>
                <a:lnTo>
                  <a:pt x="0" y="47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4502006" y="1640373"/>
            <a:ext cx="3940089" cy="118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7"/>
              </a:lnSpc>
            </a:pPr>
            <a:r>
              <a:rPr lang="en-US" sz="2623" b="1" spc="28">
                <a:solidFill>
                  <a:srgbClr val="53555C"/>
                </a:solidFill>
                <a:latin typeface="Roboto 1 Bold"/>
                <a:ea typeface="Roboto 1 Bold"/>
                <a:cs typeface="Roboto 1 Bold"/>
                <a:sym typeface="Roboto 1 Bold"/>
              </a:rPr>
              <a:t>Controle de jornada, sem complicação: tecnologia a serviço do RH.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71162" y="7650573"/>
            <a:ext cx="2912878" cy="45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2"/>
              </a:lnSpc>
            </a:pPr>
            <a:r>
              <a:rPr lang="en-US" sz="3716" b="1" spc="-204">
                <a:solidFill>
                  <a:srgbClr val="53555C"/>
                </a:solidFill>
                <a:latin typeface="Roboto 3 Bold"/>
                <a:ea typeface="Roboto 3 Bold"/>
                <a:cs typeface="Roboto 3 Bold"/>
                <a:sym typeface="Roboto 3 Bold"/>
              </a:rPr>
              <a:t>+ de 1.800.000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71162" y="8255922"/>
            <a:ext cx="3001778" cy="56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7"/>
              </a:lnSpc>
            </a:pPr>
            <a:r>
              <a:rPr lang="en-US" sz="2100" spc="-33">
                <a:solidFill>
                  <a:srgbClr val="53555C"/>
                </a:solidFill>
                <a:latin typeface="Roboto 2 Light"/>
                <a:ea typeface="Roboto 2 Light"/>
                <a:cs typeface="Roboto 2 Light"/>
                <a:sym typeface="Roboto 2 Light"/>
              </a:rPr>
              <a:t>Funcionários controlados pelo Secullum Ponto Web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287709" y="571360"/>
            <a:ext cx="8454872" cy="9283470"/>
            <a:chOff x="0" y="0"/>
            <a:chExt cx="2226797" cy="244502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26797" cy="2445029"/>
            </a:xfrm>
            <a:custGeom>
              <a:avLst/>
              <a:gdLst/>
              <a:ahLst/>
              <a:cxnLst/>
              <a:rect l="l" t="t" r="r" b="b"/>
              <a:pathLst>
                <a:path w="2226797" h="2445029">
                  <a:moveTo>
                    <a:pt x="46699" y="0"/>
                  </a:moveTo>
                  <a:lnTo>
                    <a:pt x="2180098" y="0"/>
                  </a:lnTo>
                  <a:cubicBezTo>
                    <a:pt x="2192483" y="0"/>
                    <a:pt x="2204362" y="4920"/>
                    <a:pt x="2213119" y="13678"/>
                  </a:cubicBezTo>
                  <a:cubicBezTo>
                    <a:pt x="2221877" y="22436"/>
                    <a:pt x="2226797" y="34314"/>
                    <a:pt x="2226797" y="46699"/>
                  </a:cubicBezTo>
                  <a:lnTo>
                    <a:pt x="2226797" y="2398330"/>
                  </a:lnTo>
                  <a:cubicBezTo>
                    <a:pt x="2226797" y="2410715"/>
                    <a:pt x="2221877" y="2422593"/>
                    <a:pt x="2213119" y="2431351"/>
                  </a:cubicBezTo>
                  <a:cubicBezTo>
                    <a:pt x="2204362" y="2440109"/>
                    <a:pt x="2192483" y="2445029"/>
                    <a:pt x="2180098" y="2445029"/>
                  </a:cubicBezTo>
                  <a:lnTo>
                    <a:pt x="46699" y="2445029"/>
                  </a:lnTo>
                  <a:cubicBezTo>
                    <a:pt x="34314" y="2445029"/>
                    <a:pt x="22436" y="2440109"/>
                    <a:pt x="13678" y="2431351"/>
                  </a:cubicBezTo>
                  <a:cubicBezTo>
                    <a:pt x="4920" y="2422593"/>
                    <a:pt x="0" y="2410715"/>
                    <a:pt x="0" y="2398330"/>
                  </a:cubicBezTo>
                  <a:lnTo>
                    <a:pt x="0" y="46699"/>
                  </a:lnTo>
                  <a:cubicBezTo>
                    <a:pt x="0" y="34314"/>
                    <a:pt x="4920" y="22436"/>
                    <a:pt x="13678" y="13678"/>
                  </a:cubicBezTo>
                  <a:cubicBezTo>
                    <a:pt x="22436" y="4920"/>
                    <a:pt x="34314" y="0"/>
                    <a:pt x="46699" y="0"/>
                  </a:cubicBezTo>
                  <a:close/>
                </a:path>
              </a:pathLst>
            </a:custGeom>
            <a:solidFill>
              <a:srgbClr val="FFC6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2226797" cy="2492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991421" y="1139246"/>
            <a:ext cx="7267879" cy="8147699"/>
            <a:chOff x="0" y="0"/>
            <a:chExt cx="9690506" cy="10863599"/>
          </a:xfrm>
        </p:grpSpPr>
        <p:grpSp>
          <p:nvGrpSpPr>
            <p:cNvPr id="26" name="Group 26"/>
            <p:cNvGrpSpPr/>
            <p:nvPr/>
          </p:nvGrpSpPr>
          <p:grpSpPr>
            <a:xfrm>
              <a:off x="2299796" y="2788564"/>
              <a:ext cx="7390709" cy="2497908"/>
              <a:chOff x="0" y="0"/>
              <a:chExt cx="1793298" cy="60609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793298" cy="606098"/>
              </a:xfrm>
              <a:custGeom>
                <a:avLst/>
                <a:gdLst/>
                <a:ahLst/>
                <a:cxnLst/>
                <a:rect l="l" t="t" r="r" b="b"/>
                <a:pathLst>
                  <a:path w="1793298" h="606098">
                    <a:moveTo>
                      <a:pt x="71231" y="0"/>
                    </a:moveTo>
                    <a:lnTo>
                      <a:pt x="1722067" y="0"/>
                    </a:lnTo>
                    <a:cubicBezTo>
                      <a:pt x="1761407" y="0"/>
                      <a:pt x="1793298" y="31891"/>
                      <a:pt x="1793298" y="71231"/>
                    </a:cubicBezTo>
                    <a:lnTo>
                      <a:pt x="1793298" y="534867"/>
                    </a:lnTo>
                    <a:cubicBezTo>
                      <a:pt x="1793298" y="574207"/>
                      <a:pt x="1761407" y="606098"/>
                      <a:pt x="1722067" y="606098"/>
                    </a:cubicBezTo>
                    <a:lnTo>
                      <a:pt x="71231" y="606098"/>
                    </a:lnTo>
                    <a:cubicBezTo>
                      <a:pt x="31891" y="606098"/>
                      <a:pt x="0" y="574207"/>
                      <a:pt x="0" y="534867"/>
                    </a:cubicBezTo>
                    <a:lnTo>
                      <a:pt x="0" y="71231"/>
                    </a:lnTo>
                    <a:cubicBezTo>
                      <a:pt x="0" y="31891"/>
                      <a:pt x="31891" y="0"/>
                      <a:pt x="71231" y="0"/>
                    </a:cubicBezTo>
                    <a:close/>
                  </a:path>
                </a:pathLst>
              </a:custGeom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1793298" cy="653723"/>
              </a:xfrm>
              <a:prstGeom prst="rect">
                <a:avLst/>
              </a:prstGeom>
            </p:spPr>
            <p:txBody>
              <a:bodyPr lIns="41355" tIns="41355" rIns="41355" bIns="41355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2850536" y="3590715"/>
              <a:ext cx="1697273" cy="1007756"/>
            </a:xfrm>
            <a:custGeom>
              <a:avLst/>
              <a:gdLst/>
              <a:ahLst/>
              <a:cxnLst/>
              <a:rect l="l" t="t" r="r" b="b"/>
              <a:pathLst>
                <a:path w="1697273" h="1007756">
                  <a:moveTo>
                    <a:pt x="0" y="0"/>
                  </a:moveTo>
                  <a:lnTo>
                    <a:pt x="1697273" y="0"/>
                  </a:lnTo>
                  <a:lnTo>
                    <a:pt x="1697273" y="1007756"/>
                  </a:lnTo>
                  <a:lnTo>
                    <a:pt x="0" y="1007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881243" y="3525119"/>
              <a:ext cx="1383122" cy="52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  <a:spcBef>
                  <a:spcPct val="0"/>
                </a:spcBef>
              </a:pPr>
              <a:r>
                <a:rPr lang="en-US" sz="2372" spc="-73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Mais de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324654" y="3491605"/>
              <a:ext cx="2597312" cy="55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8"/>
                </a:lnSpc>
                <a:spcBef>
                  <a:spcPct val="0"/>
                </a:spcBef>
              </a:pPr>
              <a:r>
                <a:rPr lang="en-US" sz="2470" b="1" spc="-76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800 revendas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881243" y="3997125"/>
              <a:ext cx="3879543" cy="52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  <a:spcBef>
                  <a:spcPct val="0"/>
                </a:spcBef>
              </a:pPr>
              <a:r>
                <a:rPr lang="en-US" sz="2372" spc="-73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parceiras autorizadas.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181603" y="5577127"/>
              <a:ext cx="7390709" cy="2497908"/>
              <a:chOff x="0" y="0"/>
              <a:chExt cx="1793298" cy="606098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793298" cy="606098"/>
              </a:xfrm>
              <a:custGeom>
                <a:avLst/>
                <a:gdLst/>
                <a:ahLst/>
                <a:cxnLst/>
                <a:rect l="l" t="t" r="r" b="b"/>
                <a:pathLst>
                  <a:path w="1793298" h="606098">
                    <a:moveTo>
                      <a:pt x="71231" y="0"/>
                    </a:moveTo>
                    <a:lnTo>
                      <a:pt x="1722067" y="0"/>
                    </a:lnTo>
                    <a:cubicBezTo>
                      <a:pt x="1761407" y="0"/>
                      <a:pt x="1793298" y="31891"/>
                      <a:pt x="1793298" y="71231"/>
                    </a:cubicBezTo>
                    <a:lnTo>
                      <a:pt x="1793298" y="534867"/>
                    </a:lnTo>
                    <a:cubicBezTo>
                      <a:pt x="1793298" y="574207"/>
                      <a:pt x="1761407" y="606098"/>
                      <a:pt x="1722067" y="606098"/>
                    </a:cubicBezTo>
                    <a:lnTo>
                      <a:pt x="71231" y="606098"/>
                    </a:lnTo>
                    <a:cubicBezTo>
                      <a:pt x="31891" y="606098"/>
                      <a:pt x="0" y="574207"/>
                      <a:pt x="0" y="534867"/>
                    </a:cubicBezTo>
                    <a:lnTo>
                      <a:pt x="0" y="71231"/>
                    </a:lnTo>
                    <a:cubicBezTo>
                      <a:pt x="0" y="31891"/>
                      <a:pt x="31891" y="0"/>
                      <a:pt x="71231" y="0"/>
                    </a:cubicBezTo>
                    <a:close/>
                  </a:path>
                </a:pathLst>
              </a:custGeom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1793298" cy="653723"/>
              </a:xfrm>
              <a:prstGeom prst="rect">
                <a:avLst/>
              </a:prstGeom>
            </p:spPr>
            <p:txBody>
              <a:bodyPr lIns="41355" tIns="41355" rIns="41355" bIns="41355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004032" y="6144552"/>
              <a:ext cx="1201195" cy="1363058"/>
            </a:xfrm>
            <a:custGeom>
              <a:avLst/>
              <a:gdLst/>
              <a:ahLst/>
              <a:cxnLst/>
              <a:rect l="l" t="t" r="r" b="b"/>
              <a:pathLst>
                <a:path w="1201195" h="1363058">
                  <a:moveTo>
                    <a:pt x="0" y="0"/>
                  </a:moveTo>
                  <a:lnTo>
                    <a:pt x="1201195" y="0"/>
                  </a:lnTo>
                  <a:lnTo>
                    <a:pt x="1201195" y="1363058"/>
                  </a:lnTo>
                  <a:lnTo>
                    <a:pt x="0" y="1363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6065886" y="6003802"/>
              <a:ext cx="852454" cy="52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  <a:spcBef>
                  <a:spcPct val="0"/>
                </a:spcBef>
              </a:pPr>
              <a:r>
                <a:rPr lang="en-US" sz="2372" spc="-73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dos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825147" y="6532883"/>
              <a:ext cx="4200818" cy="1081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</a:pPr>
              <a:r>
                <a:rPr lang="en-US" sz="2372" spc="-73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usuários em pesquisas </a:t>
              </a:r>
            </a:p>
            <a:p>
              <a:pPr algn="l">
                <a:lnSpc>
                  <a:spcPts val="3321"/>
                </a:lnSpc>
                <a:spcBef>
                  <a:spcPct val="0"/>
                </a:spcBef>
              </a:pPr>
              <a:r>
                <a:rPr lang="en-US" sz="2372" spc="-73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realizadas nos sistemas.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736522" y="5980627"/>
              <a:ext cx="3329364" cy="55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8"/>
                </a:lnSpc>
                <a:spcBef>
                  <a:spcPct val="0"/>
                </a:spcBef>
              </a:pPr>
              <a:r>
                <a:rPr lang="en-US" sz="2470" b="1" spc="-76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96% de satisfação</a:t>
              </a: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0" y="0"/>
              <a:ext cx="7390709" cy="2497908"/>
              <a:chOff x="0" y="0"/>
              <a:chExt cx="1793298" cy="60609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793298" cy="606098"/>
              </a:xfrm>
              <a:custGeom>
                <a:avLst/>
                <a:gdLst/>
                <a:ahLst/>
                <a:cxnLst/>
                <a:rect l="l" t="t" r="r" b="b"/>
                <a:pathLst>
                  <a:path w="1793298" h="606098">
                    <a:moveTo>
                      <a:pt x="71231" y="0"/>
                    </a:moveTo>
                    <a:lnTo>
                      <a:pt x="1722067" y="0"/>
                    </a:lnTo>
                    <a:cubicBezTo>
                      <a:pt x="1761407" y="0"/>
                      <a:pt x="1793298" y="31891"/>
                      <a:pt x="1793298" y="71231"/>
                    </a:cubicBezTo>
                    <a:lnTo>
                      <a:pt x="1793298" y="534867"/>
                    </a:lnTo>
                    <a:cubicBezTo>
                      <a:pt x="1793298" y="574207"/>
                      <a:pt x="1761407" y="606098"/>
                      <a:pt x="1722067" y="606098"/>
                    </a:cubicBezTo>
                    <a:lnTo>
                      <a:pt x="71231" y="606098"/>
                    </a:lnTo>
                    <a:cubicBezTo>
                      <a:pt x="31891" y="606098"/>
                      <a:pt x="0" y="574207"/>
                      <a:pt x="0" y="534867"/>
                    </a:cubicBezTo>
                    <a:lnTo>
                      <a:pt x="0" y="71231"/>
                    </a:lnTo>
                    <a:cubicBezTo>
                      <a:pt x="0" y="31891"/>
                      <a:pt x="31891" y="0"/>
                      <a:pt x="71231" y="0"/>
                    </a:cubicBezTo>
                    <a:close/>
                  </a:path>
                </a:pathLst>
              </a:custGeom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1793298" cy="653723"/>
              </a:xfrm>
              <a:prstGeom prst="rect">
                <a:avLst/>
              </a:prstGeom>
            </p:spPr>
            <p:txBody>
              <a:bodyPr lIns="41355" tIns="41355" rIns="41355" bIns="41355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772399" y="666404"/>
              <a:ext cx="1432828" cy="1194620"/>
            </a:xfrm>
            <a:custGeom>
              <a:avLst/>
              <a:gdLst/>
              <a:ahLst/>
              <a:cxnLst/>
              <a:rect l="l" t="t" r="r" b="b"/>
              <a:pathLst>
                <a:path w="1432828" h="1194620">
                  <a:moveTo>
                    <a:pt x="0" y="0"/>
                  </a:moveTo>
                  <a:lnTo>
                    <a:pt x="1432828" y="0"/>
                  </a:lnTo>
                  <a:lnTo>
                    <a:pt x="1432828" y="1194621"/>
                  </a:lnTo>
                  <a:lnTo>
                    <a:pt x="0" y="1194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493836" y="490865"/>
              <a:ext cx="1383122" cy="52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  <a:spcBef>
                  <a:spcPct val="0"/>
                </a:spcBef>
              </a:pPr>
              <a:r>
                <a:rPr lang="en-US" sz="2372" spc="-73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Mais de 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3937247" y="457351"/>
              <a:ext cx="1743102" cy="55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8"/>
                </a:lnSpc>
                <a:spcBef>
                  <a:spcPct val="0"/>
                </a:spcBef>
              </a:pPr>
              <a:r>
                <a:rPr lang="en-US" sz="2470" b="1" spc="-76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7 milhões 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2493836" y="1460598"/>
              <a:ext cx="1743102" cy="55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8"/>
                </a:lnSpc>
                <a:spcBef>
                  <a:spcPct val="0"/>
                </a:spcBef>
              </a:pPr>
              <a:r>
                <a:rPr lang="en-US" sz="2470" b="1" spc="-76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sistemas.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5763060" y="490865"/>
              <a:ext cx="438095" cy="52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  <a:spcBef>
                  <a:spcPct val="0"/>
                </a:spcBef>
              </a:pPr>
              <a:r>
                <a:rPr lang="en-US" sz="2372" spc="-73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de 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2493836" y="962870"/>
              <a:ext cx="4646142" cy="52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  <a:spcBef>
                  <a:spcPct val="0"/>
                </a:spcBef>
              </a:pPr>
              <a:r>
                <a:rPr lang="en-US" sz="2372" spc="-73" dirty="0" err="1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pesosas</a:t>
              </a:r>
              <a:r>
                <a:rPr lang="en-US" sz="2372" spc="-73" dirty="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 </a:t>
              </a:r>
              <a:r>
                <a:rPr lang="en-US" sz="2372" spc="-73" dirty="0" err="1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utilizando</a:t>
              </a:r>
              <a:r>
                <a:rPr lang="en-US" sz="2372" spc="-73" dirty="0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 </a:t>
              </a:r>
              <a:r>
                <a:rPr lang="en-US" sz="2372" spc="-73" dirty="0" err="1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nossos</a:t>
              </a:r>
              <a:endParaRPr lang="en-US" sz="2372" spc="-73" dirty="0">
                <a:solidFill>
                  <a:srgbClr val="53565A"/>
                </a:solidFill>
                <a:latin typeface="Roboto 2 Light"/>
                <a:ea typeface="Roboto 2 Light"/>
                <a:cs typeface="Roboto 2 Light"/>
                <a:sym typeface="Roboto 2 Light"/>
              </a:endParaRPr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2299796" y="8365691"/>
              <a:ext cx="7390709" cy="2497908"/>
              <a:chOff x="0" y="0"/>
              <a:chExt cx="1793298" cy="606098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793298" cy="606098"/>
              </a:xfrm>
              <a:custGeom>
                <a:avLst/>
                <a:gdLst/>
                <a:ahLst/>
                <a:cxnLst/>
                <a:rect l="l" t="t" r="r" b="b"/>
                <a:pathLst>
                  <a:path w="1793298" h="606098">
                    <a:moveTo>
                      <a:pt x="71231" y="0"/>
                    </a:moveTo>
                    <a:lnTo>
                      <a:pt x="1722067" y="0"/>
                    </a:lnTo>
                    <a:cubicBezTo>
                      <a:pt x="1761407" y="0"/>
                      <a:pt x="1793298" y="31891"/>
                      <a:pt x="1793298" y="71231"/>
                    </a:cubicBezTo>
                    <a:lnTo>
                      <a:pt x="1793298" y="534867"/>
                    </a:lnTo>
                    <a:cubicBezTo>
                      <a:pt x="1793298" y="574207"/>
                      <a:pt x="1761407" y="606098"/>
                      <a:pt x="1722067" y="606098"/>
                    </a:cubicBezTo>
                    <a:lnTo>
                      <a:pt x="71231" y="606098"/>
                    </a:lnTo>
                    <a:cubicBezTo>
                      <a:pt x="31891" y="606098"/>
                      <a:pt x="0" y="574207"/>
                      <a:pt x="0" y="534867"/>
                    </a:cubicBezTo>
                    <a:lnTo>
                      <a:pt x="0" y="71231"/>
                    </a:lnTo>
                    <a:cubicBezTo>
                      <a:pt x="0" y="31891"/>
                      <a:pt x="31891" y="0"/>
                      <a:pt x="71231" y="0"/>
                    </a:cubicBezTo>
                    <a:close/>
                  </a:path>
                </a:pathLst>
              </a:custGeom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1793298" cy="653723"/>
              </a:xfrm>
              <a:prstGeom prst="rect">
                <a:avLst/>
              </a:prstGeom>
            </p:spPr>
            <p:txBody>
              <a:bodyPr lIns="41355" tIns="41355" rIns="41355" bIns="41355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3119309" y="9064061"/>
              <a:ext cx="1515298" cy="1202768"/>
            </a:xfrm>
            <a:custGeom>
              <a:avLst/>
              <a:gdLst/>
              <a:ahLst/>
              <a:cxnLst/>
              <a:rect l="l" t="t" r="r" b="b"/>
              <a:pathLst>
                <a:path w="1515298" h="1202768">
                  <a:moveTo>
                    <a:pt x="0" y="0"/>
                  </a:moveTo>
                  <a:lnTo>
                    <a:pt x="1515298" y="0"/>
                  </a:lnTo>
                  <a:lnTo>
                    <a:pt x="1515298" y="1202768"/>
                  </a:lnTo>
                  <a:lnTo>
                    <a:pt x="0" y="120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5070298" y="8919839"/>
              <a:ext cx="2258734" cy="52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  <a:spcBef>
                  <a:spcPct val="0"/>
                </a:spcBef>
              </a:pPr>
              <a:r>
                <a:rPr lang="en-US" sz="2372" spc="-73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Atendimento 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5070298" y="9387787"/>
              <a:ext cx="881817" cy="52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  <a:spcBef>
                  <a:spcPct val="0"/>
                </a:spcBef>
              </a:pPr>
              <a:r>
                <a:rPr lang="en-US" sz="2372" spc="-73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e de 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282248" y="8879907"/>
              <a:ext cx="1927409" cy="55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8"/>
                </a:lnSpc>
                <a:spcBef>
                  <a:spcPct val="0"/>
                </a:spcBef>
              </a:pPr>
              <a:r>
                <a:rPr lang="en-US" sz="2470" b="1" spc="-76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comercial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5833958" y="9364612"/>
              <a:ext cx="3375699" cy="55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8"/>
                </a:lnSpc>
                <a:spcBef>
                  <a:spcPct val="0"/>
                </a:spcBef>
              </a:pPr>
              <a:r>
                <a:rPr lang="en-US" sz="2470" b="1" spc="-76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suporte técnico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5070298" y="9841502"/>
              <a:ext cx="3375699" cy="55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8"/>
                </a:lnSpc>
                <a:spcBef>
                  <a:spcPct val="0"/>
                </a:spcBef>
              </a:pPr>
              <a:r>
                <a:rPr lang="en-US" sz="2470" b="1" spc="-76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humanizado.</a:t>
              </a: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4502006" y="3077044"/>
            <a:ext cx="3774845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spc="-74">
                <a:solidFill>
                  <a:srgbClr val="53565A"/>
                </a:solidFill>
                <a:latin typeface="Roboto 2 Light"/>
                <a:ea typeface="Roboto 2 Light"/>
                <a:cs typeface="Roboto 2 Light"/>
                <a:sym typeface="Roboto 2 Light"/>
              </a:rPr>
              <a:t>Há 25 anos oferecemos soluções em gestão de jornada e controle de acesso, unindo inovação, segurança e tecnologia para empresas em todo o Brasil.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3822318">
            <a:off x="1352795" y="-8999496"/>
            <a:ext cx="34562676" cy="25187833"/>
          </a:xfrm>
          <a:custGeom>
            <a:avLst/>
            <a:gdLst/>
            <a:ahLst/>
            <a:cxnLst/>
            <a:rect l="l" t="t" r="r" b="b"/>
            <a:pathLst>
              <a:path w="34562676" h="25187833">
                <a:moveTo>
                  <a:pt x="0" y="0"/>
                </a:moveTo>
                <a:lnTo>
                  <a:pt x="34562677" y="0"/>
                </a:lnTo>
                <a:lnTo>
                  <a:pt x="34562677" y="25187832"/>
                </a:lnTo>
                <a:lnTo>
                  <a:pt x="0" y="25187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503290" y="2863367"/>
            <a:ext cx="5168767" cy="1462107"/>
            <a:chOff x="0" y="0"/>
            <a:chExt cx="6891690" cy="194947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96851"/>
              <a:ext cx="6891690" cy="1852625"/>
              <a:chOff x="0" y="0"/>
              <a:chExt cx="1253795" cy="33704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53795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1253795" h="337045">
                    <a:moveTo>
                      <a:pt x="149783" y="0"/>
                    </a:moveTo>
                    <a:lnTo>
                      <a:pt x="1104013" y="0"/>
                    </a:lnTo>
                    <a:cubicBezTo>
                      <a:pt x="1143737" y="0"/>
                      <a:pt x="1181835" y="15781"/>
                      <a:pt x="1209925" y="43870"/>
                    </a:cubicBezTo>
                    <a:cubicBezTo>
                      <a:pt x="1238015" y="71960"/>
                      <a:pt x="1253795" y="110058"/>
                      <a:pt x="1253795" y="149783"/>
                    </a:cubicBezTo>
                    <a:lnTo>
                      <a:pt x="1253795" y="187263"/>
                    </a:lnTo>
                    <a:cubicBezTo>
                      <a:pt x="1253795" y="269985"/>
                      <a:pt x="1186735" y="337045"/>
                      <a:pt x="1104013" y="337045"/>
                    </a:cubicBezTo>
                    <a:lnTo>
                      <a:pt x="149783" y="337045"/>
                    </a:lnTo>
                    <a:cubicBezTo>
                      <a:pt x="110058" y="337045"/>
                      <a:pt x="71960" y="321265"/>
                      <a:pt x="43870" y="293175"/>
                    </a:cubicBezTo>
                    <a:cubicBezTo>
                      <a:pt x="15781" y="265085"/>
                      <a:pt x="0" y="226988"/>
                      <a:pt x="0" y="187263"/>
                    </a:cubicBezTo>
                    <a:lnTo>
                      <a:pt x="0" y="149783"/>
                    </a:lnTo>
                    <a:cubicBezTo>
                      <a:pt x="0" y="110058"/>
                      <a:pt x="15781" y="71960"/>
                      <a:pt x="43870" y="43870"/>
                    </a:cubicBezTo>
                    <a:cubicBezTo>
                      <a:pt x="71960" y="15781"/>
                      <a:pt x="110058" y="0"/>
                      <a:pt x="149783" y="0"/>
                    </a:cubicBezTo>
                    <a:close/>
                  </a:path>
                </a:pathLst>
              </a:custGeom>
              <a:solidFill>
                <a:srgbClr val="222325">
                  <a:alpha val="19608"/>
                </a:srgbClr>
              </a:solidFill>
              <a:ln w="19050" cap="rnd">
                <a:solidFill>
                  <a:srgbClr val="EFEEEA">
                    <a:alpha val="19608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253795" cy="375145"/>
              </a:xfrm>
              <a:prstGeom prst="rect">
                <a:avLst/>
              </a:prstGeom>
            </p:spPr>
            <p:txBody>
              <a:bodyPr lIns="52143" tIns="52143" rIns="52143" bIns="52143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454408" y="0"/>
              <a:ext cx="5982874" cy="1949476"/>
            </a:xfrm>
            <a:custGeom>
              <a:avLst/>
              <a:gdLst/>
              <a:ahLst/>
              <a:cxnLst/>
              <a:rect l="l" t="t" r="r" b="b"/>
              <a:pathLst>
                <a:path w="5982874" h="1949476">
                  <a:moveTo>
                    <a:pt x="0" y="0"/>
                  </a:moveTo>
                  <a:lnTo>
                    <a:pt x="5982874" y="0"/>
                  </a:lnTo>
                  <a:lnTo>
                    <a:pt x="5982874" y="1949476"/>
                  </a:lnTo>
                  <a:lnTo>
                    <a:pt x="0" y="1949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03290" y="4786598"/>
            <a:ext cx="14519057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b="1">
                <a:solidFill>
                  <a:srgbClr val="FFFFFF"/>
                </a:solidFill>
                <a:latin typeface="Roboto 1 Bold"/>
                <a:ea typeface="Roboto 1 Bold"/>
                <a:cs typeface="Roboto 1 Bold"/>
                <a:sym typeface="Roboto 1 Bold"/>
              </a:rPr>
              <a:t>Gestão de Jornada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3290" y="6548723"/>
            <a:ext cx="11669758" cy="106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4"/>
              </a:lnSpc>
            </a:pPr>
            <a:r>
              <a:rPr lang="en-US" sz="7994">
                <a:solidFill>
                  <a:srgbClr val="FFFFFF"/>
                </a:solidFill>
                <a:latin typeface="Roboto 2 Light"/>
                <a:ea typeface="Roboto 2 Light"/>
                <a:cs typeface="Roboto 2 Light"/>
                <a:sym typeface="Roboto 2 Light"/>
              </a:rPr>
              <a:t>Simples e descomplicada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0999">
            <a:off x="3712950" y="4148989"/>
            <a:ext cx="8701713" cy="8701713"/>
          </a:xfrm>
          <a:custGeom>
            <a:avLst/>
            <a:gdLst/>
            <a:ahLst/>
            <a:cxnLst/>
            <a:rect l="l" t="t" r="r" b="b"/>
            <a:pathLst>
              <a:path w="8701713" h="8701713">
                <a:moveTo>
                  <a:pt x="0" y="0"/>
                </a:moveTo>
                <a:lnTo>
                  <a:pt x="8701713" y="0"/>
                </a:lnTo>
                <a:lnTo>
                  <a:pt x="8701713" y="8701712"/>
                </a:lnTo>
                <a:lnTo>
                  <a:pt x="0" y="8701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8350332" y="4683828"/>
            <a:ext cx="9143013" cy="7201130"/>
            <a:chOff x="0" y="0"/>
            <a:chExt cx="1039873" cy="8190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39873" cy="819014"/>
            </a:xfrm>
            <a:custGeom>
              <a:avLst/>
              <a:gdLst/>
              <a:ahLst/>
              <a:cxnLst/>
              <a:rect l="l" t="t" r="r" b="b"/>
              <a:pathLst>
                <a:path w="1039873" h="819014">
                  <a:moveTo>
                    <a:pt x="19475" y="0"/>
                  </a:moveTo>
                  <a:lnTo>
                    <a:pt x="1020397" y="0"/>
                  </a:lnTo>
                  <a:cubicBezTo>
                    <a:pt x="1025562" y="0"/>
                    <a:pt x="1030516" y="2052"/>
                    <a:pt x="1034168" y="5704"/>
                  </a:cubicBezTo>
                  <a:cubicBezTo>
                    <a:pt x="1037821" y="9357"/>
                    <a:pt x="1039873" y="14310"/>
                    <a:pt x="1039873" y="19475"/>
                  </a:cubicBezTo>
                  <a:lnTo>
                    <a:pt x="1039873" y="799539"/>
                  </a:lnTo>
                  <a:cubicBezTo>
                    <a:pt x="1039873" y="804704"/>
                    <a:pt x="1037821" y="809658"/>
                    <a:pt x="1034168" y="813310"/>
                  </a:cubicBezTo>
                  <a:cubicBezTo>
                    <a:pt x="1030516" y="816962"/>
                    <a:pt x="1025562" y="819014"/>
                    <a:pt x="1020397" y="819014"/>
                  </a:cubicBezTo>
                  <a:lnTo>
                    <a:pt x="19475" y="819014"/>
                  </a:lnTo>
                  <a:cubicBezTo>
                    <a:pt x="14310" y="819014"/>
                    <a:pt x="9357" y="816962"/>
                    <a:pt x="5704" y="813310"/>
                  </a:cubicBezTo>
                  <a:cubicBezTo>
                    <a:pt x="2052" y="809658"/>
                    <a:pt x="0" y="804704"/>
                    <a:pt x="0" y="799539"/>
                  </a:cubicBezTo>
                  <a:lnTo>
                    <a:pt x="0" y="19475"/>
                  </a:lnTo>
                  <a:cubicBezTo>
                    <a:pt x="0" y="14310"/>
                    <a:pt x="2052" y="9357"/>
                    <a:pt x="5704" y="5704"/>
                  </a:cubicBezTo>
                  <a:cubicBezTo>
                    <a:pt x="9357" y="2052"/>
                    <a:pt x="14310" y="0"/>
                    <a:pt x="19475" y="0"/>
                  </a:cubicBezTo>
                  <a:close/>
                </a:path>
              </a:pathLst>
            </a:custGeom>
            <a:blipFill>
              <a:blip r:embed="rId4"/>
              <a:stretch>
                <a:fillRect l="-20213" t="-5749" r="-47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0193" y="1496789"/>
            <a:ext cx="8065442" cy="3821962"/>
            <a:chOff x="0" y="0"/>
            <a:chExt cx="10753923" cy="509594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753923" cy="5095949"/>
              <a:chOff x="0" y="0"/>
              <a:chExt cx="2124232" cy="10066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24232" cy="1006607"/>
              </a:xfrm>
              <a:custGeom>
                <a:avLst/>
                <a:gdLst/>
                <a:ahLst/>
                <a:cxnLst/>
                <a:rect l="l" t="t" r="r" b="b"/>
                <a:pathLst>
                  <a:path w="2124232" h="1006607">
                    <a:moveTo>
                      <a:pt x="48954" y="0"/>
                    </a:moveTo>
                    <a:lnTo>
                      <a:pt x="2075278" y="0"/>
                    </a:lnTo>
                    <a:cubicBezTo>
                      <a:pt x="2102314" y="0"/>
                      <a:pt x="2124232" y="21918"/>
                      <a:pt x="2124232" y="48954"/>
                    </a:cubicBezTo>
                    <a:lnTo>
                      <a:pt x="2124232" y="957653"/>
                    </a:lnTo>
                    <a:cubicBezTo>
                      <a:pt x="2124232" y="984690"/>
                      <a:pt x="2102314" y="1006607"/>
                      <a:pt x="2075278" y="1006607"/>
                    </a:cubicBezTo>
                    <a:lnTo>
                      <a:pt x="48954" y="1006607"/>
                    </a:lnTo>
                    <a:cubicBezTo>
                      <a:pt x="21918" y="1006607"/>
                      <a:pt x="0" y="984690"/>
                      <a:pt x="0" y="957653"/>
                    </a:cubicBezTo>
                    <a:lnTo>
                      <a:pt x="0" y="48954"/>
                    </a:lnTo>
                    <a:cubicBezTo>
                      <a:pt x="0" y="21918"/>
                      <a:pt x="21918" y="0"/>
                      <a:pt x="48954" y="0"/>
                    </a:cubicBezTo>
                    <a:close/>
                  </a:path>
                </a:pathLst>
              </a:custGeom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124232" cy="10542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38228" y="762834"/>
              <a:ext cx="10115694" cy="3504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Controle de jornada</a:t>
              </a:r>
              <a:r>
                <a:rPr lang="en-US" sz="3765" spc="-116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 com </a:t>
              </a: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inteligência</a:t>
              </a:r>
              <a:r>
                <a:rPr lang="en-US" sz="3765" spc="-116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 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e </a:t>
              </a: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precisão</a:t>
              </a:r>
              <a:r>
                <a:rPr lang="en-US" sz="3765" spc="-116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. Automatização, relatórios completos e mais eficiência para a gestão de pessoas.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0999">
            <a:off x="10879029" y="3722896"/>
            <a:ext cx="8701713" cy="8701713"/>
          </a:xfrm>
          <a:custGeom>
            <a:avLst/>
            <a:gdLst/>
            <a:ahLst/>
            <a:cxnLst/>
            <a:rect l="l" t="t" r="r" b="b"/>
            <a:pathLst>
              <a:path w="8701713" h="8701713">
                <a:moveTo>
                  <a:pt x="0" y="0"/>
                </a:moveTo>
                <a:lnTo>
                  <a:pt x="8701713" y="0"/>
                </a:lnTo>
                <a:lnTo>
                  <a:pt x="8701713" y="8701713"/>
                </a:lnTo>
                <a:lnTo>
                  <a:pt x="0" y="8701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7034106" y="2424027"/>
            <a:ext cx="10225194" cy="5822212"/>
            <a:chOff x="0" y="0"/>
            <a:chExt cx="13633591" cy="776294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633591" cy="7762949"/>
              <a:chOff x="0" y="0"/>
              <a:chExt cx="2693055" cy="153342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693055" cy="1533422"/>
              </a:xfrm>
              <a:custGeom>
                <a:avLst/>
                <a:gdLst/>
                <a:ahLst/>
                <a:cxnLst/>
                <a:rect l="l" t="t" r="r" b="b"/>
                <a:pathLst>
                  <a:path w="2693055" h="1533422">
                    <a:moveTo>
                      <a:pt x="38614" y="0"/>
                    </a:moveTo>
                    <a:lnTo>
                      <a:pt x="2654441" y="0"/>
                    </a:lnTo>
                    <a:cubicBezTo>
                      <a:pt x="2664682" y="0"/>
                      <a:pt x="2674504" y="4068"/>
                      <a:pt x="2681745" y="11310"/>
                    </a:cubicBezTo>
                    <a:cubicBezTo>
                      <a:pt x="2688987" y="18551"/>
                      <a:pt x="2693055" y="28373"/>
                      <a:pt x="2693055" y="38614"/>
                    </a:cubicBezTo>
                    <a:lnTo>
                      <a:pt x="2693055" y="1494808"/>
                    </a:lnTo>
                    <a:cubicBezTo>
                      <a:pt x="2693055" y="1516134"/>
                      <a:pt x="2675767" y="1533422"/>
                      <a:pt x="2654441" y="1533422"/>
                    </a:cubicBezTo>
                    <a:lnTo>
                      <a:pt x="38614" y="1533422"/>
                    </a:lnTo>
                    <a:cubicBezTo>
                      <a:pt x="28373" y="1533422"/>
                      <a:pt x="18551" y="1529354"/>
                      <a:pt x="11310" y="1522112"/>
                    </a:cubicBezTo>
                    <a:cubicBezTo>
                      <a:pt x="4068" y="1514871"/>
                      <a:pt x="0" y="1505049"/>
                      <a:pt x="0" y="1494808"/>
                    </a:cubicBezTo>
                    <a:lnTo>
                      <a:pt x="0" y="38614"/>
                    </a:lnTo>
                    <a:cubicBezTo>
                      <a:pt x="0" y="17288"/>
                      <a:pt x="17288" y="0"/>
                      <a:pt x="38614" y="0"/>
                    </a:cubicBezTo>
                    <a:close/>
                  </a:path>
                </a:pathLst>
              </a:custGeom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693055" cy="1581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84214" y="313041"/>
              <a:ext cx="12447819" cy="7060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O Secullum Ponto Web acompanha as mudanças da legislação, integra-se a diversos relógios de ponto e oferece múltiplas formas de registro.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endParaRPr lang="en-US" sz="3765" spc="-116">
                <a:solidFill>
                  <a:srgbClr val="53565A"/>
                </a:solidFill>
                <a:latin typeface="Roboto 2 Light"/>
                <a:ea typeface="Roboto 2 Light"/>
                <a:cs typeface="Roboto 2 Light"/>
                <a:sym typeface="Roboto 2 Light"/>
              </a:endParaRP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3 Light"/>
                  <a:ea typeface="Roboto 3 Light"/>
                  <a:cs typeface="Roboto 3 Light"/>
                  <a:sym typeface="Roboto 3 Light"/>
                </a:rPr>
                <a:t>Facilita a rotina do RH com </a:t>
              </a: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gestão de arquivos, holerites, cálculos detalhados e estruturas hierárquicas.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78431" y="1182640"/>
            <a:ext cx="6500457" cy="8304987"/>
            <a:chOff x="0" y="0"/>
            <a:chExt cx="1007091" cy="12866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07091" cy="1286660"/>
            </a:xfrm>
            <a:custGeom>
              <a:avLst/>
              <a:gdLst/>
              <a:ahLst/>
              <a:cxnLst/>
              <a:rect l="l" t="t" r="r" b="b"/>
              <a:pathLst>
                <a:path w="1007091" h="1286660">
                  <a:moveTo>
                    <a:pt x="27393" y="0"/>
                  </a:moveTo>
                  <a:lnTo>
                    <a:pt x="979698" y="0"/>
                  </a:lnTo>
                  <a:cubicBezTo>
                    <a:pt x="994827" y="0"/>
                    <a:pt x="1007091" y="12264"/>
                    <a:pt x="1007091" y="27393"/>
                  </a:cubicBezTo>
                  <a:lnTo>
                    <a:pt x="1007091" y="1259267"/>
                  </a:lnTo>
                  <a:cubicBezTo>
                    <a:pt x="1007091" y="1266532"/>
                    <a:pt x="1004205" y="1273500"/>
                    <a:pt x="999068" y="1278637"/>
                  </a:cubicBezTo>
                  <a:cubicBezTo>
                    <a:pt x="993931" y="1283774"/>
                    <a:pt x="986963" y="1286660"/>
                    <a:pt x="979698" y="1286660"/>
                  </a:cubicBezTo>
                  <a:lnTo>
                    <a:pt x="27393" y="1286660"/>
                  </a:lnTo>
                  <a:cubicBezTo>
                    <a:pt x="12264" y="1286660"/>
                    <a:pt x="0" y="1274396"/>
                    <a:pt x="0" y="1259267"/>
                  </a:cubicBezTo>
                  <a:lnTo>
                    <a:pt x="0" y="27393"/>
                  </a:lnTo>
                  <a:cubicBezTo>
                    <a:pt x="0" y="12264"/>
                    <a:pt x="12264" y="0"/>
                    <a:pt x="27393" y="0"/>
                  </a:cubicBezTo>
                  <a:close/>
                </a:path>
              </a:pathLst>
            </a:custGeom>
            <a:blipFill>
              <a:blip r:embed="rId4"/>
              <a:stretch>
                <a:fillRect t="-8740" b="-874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3466" y="-5179382"/>
            <a:ext cx="8701713" cy="8701713"/>
          </a:xfrm>
          <a:custGeom>
            <a:avLst/>
            <a:gdLst/>
            <a:ahLst/>
            <a:cxnLst/>
            <a:rect l="l" t="t" r="r" b="b"/>
            <a:pathLst>
              <a:path w="8701713" h="8701713">
                <a:moveTo>
                  <a:pt x="0" y="0"/>
                </a:moveTo>
                <a:lnTo>
                  <a:pt x="8701713" y="0"/>
                </a:lnTo>
                <a:lnTo>
                  <a:pt x="8701713" y="8701713"/>
                </a:lnTo>
                <a:lnTo>
                  <a:pt x="0" y="8701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3228148" y="3920207"/>
            <a:ext cx="3524047" cy="1570344"/>
            <a:chOff x="0" y="0"/>
            <a:chExt cx="4698729" cy="209379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698729" cy="2093791"/>
              <a:chOff x="0" y="0"/>
              <a:chExt cx="1225992" cy="54631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25992" cy="546312"/>
              </a:xfrm>
              <a:custGeom>
                <a:avLst/>
                <a:gdLst/>
                <a:ahLst/>
                <a:cxnLst/>
                <a:rect l="l" t="t" r="r" b="b"/>
                <a:pathLst>
                  <a:path w="1225992" h="546312">
                    <a:moveTo>
                      <a:pt x="112041" y="0"/>
                    </a:moveTo>
                    <a:lnTo>
                      <a:pt x="1113951" y="0"/>
                    </a:lnTo>
                    <a:cubicBezTo>
                      <a:pt x="1143667" y="0"/>
                      <a:pt x="1172165" y="11804"/>
                      <a:pt x="1193176" y="32816"/>
                    </a:cubicBezTo>
                    <a:cubicBezTo>
                      <a:pt x="1214188" y="53828"/>
                      <a:pt x="1225992" y="82326"/>
                      <a:pt x="1225992" y="112041"/>
                    </a:cubicBezTo>
                    <a:lnTo>
                      <a:pt x="1225992" y="434271"/>
                    </a:lnTo>
                    <a:cubicBezTo>
                      <a:pt x="1225992" y="463986"/>
                      <a:pt x="1214188" y="492484"/>
                      <a:pt x="1193176" y="513496"/>
                    </a:cubicBezTo>
                    <a:cubicBezTo>
                      <a:pt x="1172165" y="534508"/>
                      <a:pt x="1143667" y="546312"/>
                      <a:pt x="1113951" y="546312"/>
                    </a:cubicBezTo>
                    <a:lnTo>
                      <a:pt x="112041" y="546312"/>
                    </a:lnTo>
                    <a:cubicBezTo>
                      <a:pt x="82326" y="546312"/>
                      <a:pt x="53828" y="534508"/>
                      <a:pt x="32816" y="513496"/>
                    </a:cubicBezTo>
                    <a:cubicBezTo>
                      <a:pt x="11804" y="492484"/>
                      <a:pt x="0" y="463986"/>
                      <a:pt x="0" y="434271"/>
                    </a:cubicBezTo>
                    <a:lnTo>
                      <a:pt x="0" y="112041"/>
                    </a:lnTo>
                    <a:cubicBezTo>
                      <a:pt x="0" y="82326"/>
                      <a:pt x="11804" y="53828"/>
                      <a:pt x="32816" y="32816"/>
                    </a:cubicBezTo>
                    <a:cubicBezTo>
                      <a:pt x="53828" y="11804"/>
                      <a:pt x="82326" y="0"/>
                      <a:pt x="112041" y="0"/>
                    </a:cubicBezTo>
                    <a:close/>
                  </a:path>
                </a:pathLst>
              </a:custGeom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1225992" cy="593937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79003" y="432076"/>
              <a:ext cx="2641598" cy="1142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77"/>
                </a:lnSpc>
                <a:spcBef>
                  <a:spcPct val="0"/>
                </a:spcBef>
              </a:pPr>
              <a:r>
                <a:rPr lang="en-US" sz="5126" b="1" spc="-158" dirty="0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Basic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81977" y="3920207"/>
            <a:ext cx="3524047" cy="1570344"/>
            <a:chOff x="0" y="0"/>
            <a:chExt cx="4698729" cy="209379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698729" cy="2093791"/>
              <a:chOff x="0" y="0"/>
              <a:chExt cx="1225992" cy="54631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225992" cy="546312"/>
              </a:xfrm>
              <a:custGeom>
                <a:avLst/>
                <a:gdLst/>
                <a:ahLst/>
                <a:cxnLst/>
                <a:rect l="l" t="t" r="r" b="b"/>
                <a:pathLst>
                  <a:path w="1225992" h="546312">
                    <a:moveTo>
                      <a:pt x="112041" y="0"/>
                    </a:moveTo>
                    <a:lnTo>
                      <a:pt x="1113951" y="0"/>
                    </a:lnTo>
                    <a:cubicBezTo>
                      <a:pt x="1143667" y="0"/>
                      <a:pt x="1172165" y="11804"/>
                      <a:pt x="1193176" y="32816"/>
                    </a:cubicBezTo>
                    <a:cubicBezTo>
                      <a:pt x="1214188" y="53828"/>
                      <a:pt x="1225992" y="82326"/>
                      <a:pt x="1225992" y="112041"/>
                    </a:cubicBezTo>
                    <a:lnTo>
                      <a:pt x="1225992" y="434271"/>
                    </a:lnTo>
                    <a:cubicBezTo>
                      <a:pt x="1225992" y="463986"/>
                      <a:pt x="1214188" y="492484"/>
                      <a:pt x="1193176" y="513496"/>
                    </a:cubicBezTo>
                    <a:cubicBezTo>
                      <a:pt x="1172165" y="534508"/>
                      <a:pt x="1143667" y="546312"/>
                      <a:pt x="1113951" y="546312"/>
                    </a:cubicBezTo>
                    <a:lnTo>
                      <a:pt x="112041" y="546312"/>
                    </a:lnTo>
                    <a:cubicBezTo>
                      <a:pt x="82326" y="546312"/>
                      <a:pt x="53828" y="534508"/>
                      <a:pt x="32816" y="513496"/>
                    </a:cubicBezTo>
                    <a:cubicBezTo>
                      <a:pt x="11804" y="492484"/>
                      <a:pt x="0" y="463986"/>
                      <a:pt x="0" y="434271"/>
                    </a:cubicBezTo>
                    <a:lnTo>
                      <a:pt x="0" y="112041"/>
                    </a:lnTo>
                    <a:cubicBezTo>
                      <a:pt x="0" y="82326"/>
                      <a:pt x="11804" y="53828"/>
                      <a:pt x="32816" y="32816"/>
                    </a:cubicBezTo>
                    <a:cubicBezTo>
                      <a:pt x="53828" y="11804"/>
                      <a:pt x="82326" y="0"/>
                      <a:pt x="112041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1225992" cy="593937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333364" y="432076"/>
              <a:ext cx="1930400" cy="1142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77"/>
                </a:lnSpc>
                <a:spcBef>
                  <a:spcPct val="0"/>
                </a:spcBef>
              </a:pPr>
              <a:r>
                <a:rPr lang="en-US" sz="5126" b="1" spc="-158" dirty="0">
                  <a:solidFill>
                    <a:srgbClr val="53565A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Pro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35805" y="3920207"/>
            <a:ext cx="3524047" cy="1579927"/>
            <a:chOff x="0" y="0"/>
            <a:chExt cx="4698729" cy="2106569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698729" cy="2106569"/>
              <a:chOff x="0" y="0"/>
              <a:chExt cx="1225992" cy="54964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225992" cy="549646"/>
              </a:xfrm>
              <a:custGeom>
                <a:avLst/>
                <a:gdLst/>
                <a:ahLst/>
                <a:cxnLst/>
                <a:rect l="l" t="t" r="r" b="b"/>
                <a:pathLst>
                  <a:path w="1225992" h="549646">
                    <a:moveTo>
                      <a:pt x="112041" y="0"/>
                    </a:moveTo>
                    <a:lnTo>
                      <a:pt x="1113951" y="0"/>
                    </a:lnTo>
                    <a:cubicBezTo>
                      <a:pt x="1143667" y="0"/>
                      <a:pt x="1172165" y="11804"/>
                      <a:pt x="1193176" y="32816"/>
                    </a:cubicBezTo>
                    <a:cubicBezTo>
                      <a:pt x="1214188" y="53828"/>
                      <a:pt x="1225992" y="82326"/>
                      <a:pt x="1225992" y="112041"/>
                    </a:cubicBezTo>
                    <a:lnTo>
                      <a:pt x="1225992" y="437605"/>
                    </a:lnTo>
                    <a:cubicBezTo>
                      <a:pt x="1225992" y="467320"/>
                      <a:pt x="1214188" y="495818"/>
                      <a:pt x="1193176" y="516830"/>
                    </a:cubicBezTo>
                    <a:cubicBezTo>
                      <a:pt x="1172165" y="537842"/>
                      <a:pt x="1143667" y="549646"/>
                      <a:pt x="1113951" y="549646"/>
                    </a:cubicBezTo>
                    <a:lnTo>
                      <a:pt x="112041" y="549646"/>
                    </a:lnTo>
                    <a:cubicBezTo>
                      <a:pt x="82326" y="549646"/>
                      <a:pt x="53828" y="537842"/>
                      <a:pt x="32816" y="516830"/>
                    </a:cubicBezTo>
                    <a:cubicBezTo>
                      <a:pt x="11804" y="495818"/>
                      <a:pt x="0" y="467320"/>
                      <a:pt x="0" y="437605"/>
                    </a:cubicBezTo>
                    <a:lnTo>
                      <a:pt x="0" y="112041"/>
                    </a:lnTo>
                    <a:cubicBezTo>
                      <a:pt x="0" y="82326"/>
                      <a:pt x="11804" y="53828"/>
                      <a:pt x="32816" y="32816"/>
                    </a:cubicBezTo>
                    <a:cubicBezTo>
                      <a:pt x="53828" y="11804"/>
                      <a:pt x="82326" y="0"/>
                      <a:pt x="112041" y="0"/>
                    </a:cubicBezTo>
                    <a:close/>
                  </a:path>
                </a:pathLst>
              </a:custGeom>
              <a:solidFill>
                <a:srgbClr val="53565A"/>
              </a:solidFill>
              <a:ln w="38100" cap="rnd">
                <a:solidFill>
                  <a:srgbClr val="FFC6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1225992" cy="597271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93656" y="432076"/>
              <a:ext cx="3609817" cy="11376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77"/>
                </a:lnSpc>
                <a:spcBef>
                  <a:spcPct val="0"/>
                </a:spcBef>
              </a:pPr>
              <a:r>
                <a:rPr lang="en-US" sz="5126" b="1" spc="-158" dirty="0">
                  <a:solidFill>
                    <a:srgbClr val="FFFFFF"/>
                  </a:solidFill>
                  <a:latin typeface="Roboto 1 Bold"/>
                  <a:ea typeface="Roboto 1 Bold"/>
                  <a:cs typeface="Roboto 1 Bold"/>
                  <a:sym typeface="Roboto 1 Bold"/>
                </a:rPr>
                <a:t>Ultimate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633466" y="6479731"/>
            <a:ext cx="9021068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spc="-105">
                <a:solidFill>
                  <a:srgbClr val="53565A"/>
                </a:solidFill>
                <a:latin typeface="Roboto 2 Light"/>
                <a:ea typeface="Roboto 2 Light"/>
                <a:cs typeface="Roboto 2 Light"/>
                <a:sym typeface="Roboto 2 Light"/>
              </a:rPr>
              <a:t>O Secullum Ponto Web oferece planos sob medida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spc="-105">
                <a:solidFill>
                  <a:srgbClr val="53565A"/>
                </a:solidFill>
                <a:latin typeface="Roboto 3 Light"/>
                <a:ea typeface="Roboto 3 Light"/>
                <a:cs typeface="Roboto 3 Light"/>
                <a:sym typeface="Roboto 3 Light"/>
              </a:rPr>
              <a:t>para </a:t>
            </a:r>
            <a:r>
              <a:rPr lang="en-US" sz="3400" b="1" spc="-105">
                <a:solidFill>
                  <a:srgbClr val="53565A"/>
                </a:solidFill>
                <a:latin typeface="Roboto 3 Bold"/>
                <a:ea typeface="Roboto 3 Bold"/>
                <a:cs typeface="Roboto 3 Bold"/>
                <a:sym typeface="Roboto 3 Bold"/>
              </a:rPr>
              <a:t>cada etapa do crescimento da sua empresa.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92261" y="634752"/>
            <a:ext cx="2467039" cy="547888"/>
          </a:xfrm>
          <a:custGeom>
            <a:avLst/>
            <a:gdLst/>
            <a:ahLst/>
            <a:cxnLst/>
            <a:rect l="l" t="t" r="r" b="b"/>
            <a:pathLst>
              <a:path w="2467039" h="547888">
                <a:moveTo>
                  <a:pt x="0" y="0"/>
                </a:moveTo>
                <a:lnTo>
                  <a:pt x="2467039" y="0"/>
                </a:lnTo>
                <a:lnTo>
                  <a:pt x="2467039" y="547888"/>
                </a:lnTo>
                <a:lnTo>
                  <a:pt x="0" y="547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650999">
            <a:off x="-469855" y="-2231842"/>
            <a:ext cx="8399530" cy="8399530"/>
          </a:xfrm>
          <a:custGeom>
            <a:avLst/>
            <a:gdLst/>
            <a:ahLst/>
            <a:cxnLst/>
            <a:rect l="l" t="t" r="r" b="b"/>
            <a:pathLst>
              <a:path w="8399530" h="8399530">
                <a:moveTo>
                  <a:pt x="0" y="0"/>
                </a:moveTo>
                <a:lnTo>
                  <a:pt x="8399530" y="0"/>
                </a:lnTo>
                <a:lnTo>
                  <a:pt x="8399530" y="8399530"/>
                </a:lnTo>
                <a:lnTo>
                  <a:pt x="0" y="83995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243765" y="3762639"/>
            <a:ext cx="6226174" cy="5847780"/>
            <a:chOff x="0" y="0"/>
            <a:chExt cx="1012228" cy="9507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2228" cy="950710"/>
            </a:xfrm>
            <a:custGeom>
              <a:avLst/>
              <a:gdLst/>
              <a:ahLst/>
              <a:cxnLst/>
              <a:rect l="l" t="t" r="r" b="b"/>
              <a:pathLst>
                <a:path w="1012228" h="950710">
                  <a:moveTo>
                    <a:pt x="28599" y="0"/>
                  </a:moveTo>
                  <a:lnTo>
                    <a:pt x="983628" y="0"/>
                  </a:lnTo>
                  <a:cubicBezTo>
                    <a:pt x="991213" y="0"/>
                    <a:pt x="998488" y="3013"/>
                    <a:pt x="1003851" y="8377"/>
                  </a:cubicBezTo>
                  <a:cubicBezTo>
                    <a:pt x="1009215" y="13740"/>
                    <a:pt x="1012228" y="21014"/>
                    <a:pt x="1012228" y="28599"/>
                  </a:cubicBezTo>
                  <a:lnTo>
                    <a:pt x="1012228" y="922110"/>
                  </a:lnTo>
                  <a:cubicBezTo>
                    <a:pt x="1012228" y="929695"/>
                    <a:pt x="1009215" y="936970"/>
                    <a:pt x="1003851" y="942333"/>
                  </a:cubicBezTo>
                  <a:cubicBezTo>
                    <a:pt x="998488" y="947697"/>
                    <a:pt x="991213" y="950710"/>
                    <a:pt x="983628" y="950710"/>
                  </a:cubicBezTo>
                  <a:lnTo>
                    <a:pt x="28599" y="950710"/>
                  </a:lnTo>
                  <a:cubicBezTo>
                    <a:pt x="12804" y="950710"/>
                    <a:pt x="0" y="937905"/>
                    <a:pt x="0" y="922110"/>
                  </a:cubicBezTo>
                  <a:lnTo>
                    <a:pt x="0" y="28599"/>
                  </a:lnTo>
                  <a:cubicBezTo>
                    <a:pt x="0" y="21014"/>
                    <a:pt x="3013" y="13740"/>
                    <a:pt x="8377" y="8377"/>
                  </a:cubicBezTo>
                  <a:cubicBezTo>
                    <a:pt x="13740" y="3013"/>
                    <a:pt x="21014" y="0"/>
                    <a:pt x="28599" y="0"/>
                  </a:cubicBezTo>
                  <a:close/>
                </a:path>
              </a:pathLst>
            </a:custGeom>
            <a:blipFill>
              <a:blip r:embed="rId4"/>
              <a:stretch>
                <a:fillRect l="-27844" r="-1312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185" y="1968956"/>
            <a:ext cx="9048428" cy="6349088"/>
            <a:chOff x="0" y="0"/>
            <a:chExt cx="12064571" cy="846545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064571" cy="8465450"/>
              <a:chOff x="0" y="0"/>
              <a:chExt cx="2383125" cy="167218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83125" cy="1672188"/>
              </a:xfrm>
              <a:custGeom>
                <a:avLst/>
                <a:gdLst/>
                <a:ahLst/>
                <a:cxnLst/>
                <a:rect l="l" t="t" r="r" b="b"/>
                <a:pathLst>
                  <a:path w="2383125" h="1672188">
                    <a:moveTo>
                      <a:pt x="43636" y="0"/>
                    </a:moveTo>
                    <a:lnTo>
                      <a:pt x="2339489" y="0"/>
                    </a:lnTo>
                    <a:cubicBezTo>
                      <a:pt x="2363588" y="0"/>
                      <a:pt x="2383125" y="19537"/>
                      <a:pt x="2383125" y="43636"/>
                    </a:cubicBezTo>
                    <a:lnTo>
                      <a:pt x="2383125" y="1628552"/>
                    </a:lnTo>
                    <a:cubicBezTo>
                      <a:pt x="2383125" y="1640125"/>
                      <a:pt x="2378528" y="1651224"/>
                      <a:pt x="2370344" y="1659407"/>
                    </a:cubicBezTo>
                    <a:cubicBezTo>
                      <a:pt x="2362161" y="1667590"/>
                      <a:pt x="2351062" y="1672188"/>
                      <a:pt x="2339489" y="1672188"/>
                    </a:cubicBezTo>
                    <a:lnTo>
                      <a:pt x="43636" y="1672188"/>
                    </a:lnTo>
                    <a:cubicBezTo>
                      <a:pt x="32063" y="1672188"/>
                      <a:pt x="20964" y="1667590"/>
                      <a:pt x="12781" y="1659407"/>
                    </a:cubicBezTo>
                    <a:cubicBezTo>
                      <a:pt x="4597" y="1651224"/>
                      <a:pt x="0" y="1640125"/>
                      <a:pt x="0" y="1628552"/>
                    </a:cubicBezTo>
                    <a:lnTo>
                      <a:pt x="0" y="43636"/>
                    </a:lnTo>
                    <a:cubicBezTo>
                      <a:pt x="0" y="32063"/>
                      <a:pt x="4597" y="20964"/>
                      <a:pt x="12781" y="12781"/>
                    </a:cubicBezTo>
                    <a:cubicBezTo>
                      <a:pt x="20964" y="4597"/>
                      <a:pt x="32063" y="0"/>
                      <a:pt x="43636" y="0"/>
                    </a:cubicBezTo>
                    <a:close/>
                  </a:path>
                </a:pathLst>
              </a:custGeom>
              <a:ln w="381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383125" cy="17198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46776" y="3134482"/>
              <a:ext cx="10958254" cy="4393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spc="-116">
                  <a:solidFill>
                    <a:srgbClr val="53565A"/>
                  </a:solidFill>
                  <a:latin typeface="Roboto 2 Light"/>
                  <a:ea typeface="Roboto 2 Light"/>
                  <a:cs typeface="Roboto 2 Light"/>
                  <a:sym typeface="Roboto 2 Light"/>
                </a:rPr>
                <a:t>Automatize o registro e o cálculo de horas com segurança e conformidade legal.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endParaRPr lang="en-US" sz="3765" spc="-116">
                <a:solidFill>
                  <a:srgbClr val="53565A"/>
                </a:solidFill>
                <a:latin typeface="Roboto 2 Light"/>
                <a:ea typeface="Roboto 2 Light"/>
                <a:cs typeface="Roboto 2 Light"/>
                <a:sym typeface="Roboto 2 Light"/>
              </a:endParaRP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O sistema atende à Portaria 671, LGPD </a:t>
              </a:r>
            </a:p>
            <a:p>
              <a:pPr algn="l">
                <a:lnSpc>
                  <a:spcPts val="5272"/>
                </a:lnSpc>
                <a:spcBef>
                  <a:spcPct val="0"/>
                </a:spcBef>
              </a:pPr>
              <a:r>
                <a:rPr lang="en-US" sz="3765" b="1" spc="-116">
                  <a:solidFill>
                    <a:srgbClr val="53565A"/>
                  </a:solidFill>
                  <a:latin typeface="Roboto 3 Bold"/>
                  <a:ea typeface="Roboto 3 Bold"/>
                  <a:cs typeface="Roboto 3 Bold"/>
                  <a:sym typeface="Roboto 3 Bold"/>
                </a:rPr>
                <a:t>e legislação vigente.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46776" y="541061"/>
              <a:ext cx="1821678" cy="2054099"/>
            </a:xfrm>
            <a:custGeom>
              <a:avLst/>
              <a:gdLst/>
              <a:ahLst/>
              <a:cxnLst/>
              <a:rect l="l" t="t" r="r" b="b"/>
              <a:pathLst>
                <a:path w="1821678" h="2054099">
                  <a:moveTo>
                    <a:pt x="0" y="0"/>
                  </a:moveTo>
                  <a:lnTo>
                    <a:pt x="1821678" y="0"/>
                  </a:lnTo>
                  <a:lnTo>
                    <a:pt x="1821678" y="2054099"/>
                  </a:lnTo>
                  <a:lnTo>
                    <a:pt x="0" y="2054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530</Words>
  <Application>Microsoft Office PowerPoint</Application>
  <PresentationFormat>Personalizar</PresentationFormat>
  <Paragraphs>99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8" baseType="lpstr">
      <vt:lpstr>Arial</vt:lpstr>
      <vt:lpstr>Roboto 1 Bold</vt:lpstr>
      <vt:lpstr>Roboto 1</vt:lpstr>
      <vt:lpstr>Roboto 3 Bold</vt:lpstr>
      <vt:lpstr>Roboto 2 Light</vt:lpstr>
      <vt:lpstr>Aileron</vt:lpstr>
      <vt:lpstr>Roboto 3 Light</vt:lpstr>
      <vt:lpstr>Calibri</vt:lpstr>
      <vt:lpstr>Roboto 3 Light Italics</vt:lpstr>
      <vt:lpstr>Roboto 3 Bold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Proposta Comercial Secullum Ponto Web</dc:title>
  <cp:lastModifiedBy>SECULLUM Marketing</cp:lastModifiedBy>
  <cp:revision>2</cp:revision>
  <dcterms:created xsi:type="dcterms:W3CDTF">2006-08-16T00:00:00Z</dcterms:created>
  <dcterms:modified xsi:type="dcterms:W3CDTF">2026-04-07T16:50:56Z</dcterms:modified>
  <dc:identifier>DAHAixnZ54w</dc:identifier>
</cp:coreProperties>
</file>